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59" r:id="rId4"/>
    <p:sldId id="262" r:id="rId5"/>
    <p:sldId id="264" r:id="rId6"/>
    <p:sldId id="265" r:id="rId7"/>
    <p:sldId id="268" r:id="rId8"/>
    <p:sldId id="267" r:id="rId9"/>
    <p:sldId id="266" r:id="rId10"/>
    <p:sldId id="263" r:id="rId11"/>
    <p:sldId id="276" r:id="rId12"/>
    <p:sldId id="280" r:id="rId13"/>
    <p:sldId id="270" r:id="rId14"/>
    <p:sldId id="282" r:id="rId15"/>
    <p:sldId id="279" r:id="rId16"/>
    <p:sldId id="278" r:id="rId17"/>
    <p:sldId id="281" r:id="rId18"/>
    <p:sldId id="271" r:id="rId19"/>
    <p:sldId id="272" r:id="rId20"/>
    <p:sldId id="273" r:id="rId21"/>
    <p:sldId id="277" r:id="rId22"/>
    <p:sldId id="274" r:id="rId23"/>
    <p:sldId id="261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516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1/3/2017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1/3/2017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1/3/2017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1/3/2017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</a:t>
            </a:r>
            <a:r>
              <a:rPr lang="en-US" sz="60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2017-0030C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br>
              <a:rPr lang="en-US" sz="950" baseline="30000" dirty="0">
                <a:latin typeface="Arial" pitchFamily="-112" charset="0"/>
              </a:rPr>
            </a:br>
            <a:r>
              <a:rPr lang="en-US" sz="950" baseline="30000" dirty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Cyber Security Events and Future Research Directions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Mitchell</a:t>
            </a:r>
            <a:br>
              <a:rPr lang="en-US" dirty="0"/>
            </a:br>
            <a:r>
              <a:rPr lang="en-US" dirty="0"/>
              <a:t>rrmitch@sandia.gov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Adjacent Disciplines</a:t>
            </a:r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Ransomware </a:t>
            </a:r>
          </a:p>
          <a:p>
            <a:pPr lvl="1"/>
            <a:r>
              <a:rPr lang="en-US" dirty="0"/>
              <a:t>Internet of Things</a:t>
            </a:r>
          </a:p>
          <a:p>
            <a:pPr lvl="1"/>
            <a:r>
              <a:rPr lang="en-US" dirty="0"/>
              <a:t>Intrusion Tolerance</a:t>
            </a:r>
          </a:p>
          <a:p>
            <a:pPr lvl="1"/>
            <a:r>
              <a:rPr lang="en-US" dirty="0"/>
              <a:t>Attribution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Real Data Sets</a:t>
            </a:r>
          </a:p>
          <a:p>
            <a:pPr lvl="1"/>
            <a:r>
              <a:rPr lang="en-US" dirty="0"/>
              <a:t>Empiricism</a:t>
            </a:r>
          </a:p>
          <a:p>
            <a:pPr lvl="1"/>
            <a:r>
              <a:rPr lang="en-US" dirty="0"/>
              <a:t>Canonical, Complete and Orthogonal Metrics</a:t>
            </a:r>
          </a:p>
          <a:p>
            <a:pPr lvl="1"/>
            <a:r>
              <a:rPr lang="en-US" dirty="0"/>
              <a:t>Human Subject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Adjacent Disciplines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research areas are adjacent</a:t>
            </a:r>
          </a:p>
          <a:p>
            <a:pPr lvl="1"/>
            <a:r>
              <a:rPr lang="en-US" dirty="0"/>
              <a:t>Security is everyone’s business</a:t>
            </a:r>
          </a:p>
          <a:p>
            <a:r>
              <a:rPr lang="en-US" dirty="0"/>
              <a:t>Don’t become famous for the wrong reason</a:t>
            </a:r>
          </a:p>
          <a:p>
            <a:pPr lvl="1"/>
            <a:r>
              <a:rPr lang="en-US" dirty="0"/>
              <a:t>Serial servers</a:t>
            </a:r>
          </a:p>
          <a:p>
            <a:r>
              <a:rPr lang="en-US" dirty="0"/>
              <a:t>This institution is leading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260" y="3053857"/>
            <a:ext cx="3383280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391886"/>
            <a:ext cx="3566160" cy="356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6" y="750287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Ransomware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Victims are paying</a:t>
            </a:r>
          </a:p>
          <a:p>
            <a:pPr lvl="1"/>
            <a:r>
              <a:rPr lang="en-US" dirty="0"/>
              <a:t>Fast, strong encryption</a:t>
            </a:r>
          </a:p>
          <a:p>
            <a:pPr lvl="1"/>
            <a:r>
              <a:rPr lang="en-US" dirty="0"/>
              <a:t>Intuitive solution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Optimize restores</a:t>
            </a:r>
          </a:p>
          <a:p>
            <a:pPr lvl="1"/>
            <a:r>
              <a:rPr lang="en-US" dirty="0"/>
              <a:t>Prevent encryption</a:t>
            </a:r>
          </a:p>
          <a:p>
            <a:pPr lvl="1"/>
            <a:r>
              <a:rPr lang="en-US" dirty="0"/>
              <a:t>Attribution</a:t>
            </a:r>
          </a:p>
          <a:p>
            <a:pPr lvl="1"/>
            <a:r>
              <a:rPr lang="en-US" dirty="0"/>
              <a:t>Related topics</a:t>
            </a:r>
          </a:p>
          <a:p>
            <a:pPr lvl="2"/>
            <a:r>
              <a:rPr lang="en-US" dirty="0"/>
              <a:t>Cloud computing</a:t>
            </a:r>
          </a:p>
          <a:p>
            <a:pPr lvl="2"/>
            <a:r>
              <a:rPr lang="en-US" dirty="0"/>
              <a:t>Dynamic platform techniques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6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Internet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Can be repurposed</a:t>
            </a:r>
          </a:p>
          <a:p>
            <a:pPr lvl="1"/>
            <a:r>
              <a:rPr lang="en-US" dirty="0"/>
              <a:t>Life-critical Things</a:t>
            </a:r>
          </a:p>
          <a:p>
            <a:pPr lvl="1"/>
            <a:r>
              <a:rPr lang="en-US" dirty="0"/>
              <a:t>Limited resources</a:t>
            </a:r>
          </a:p>
          <a:p>
            <a:pPr lvl="1"/>
            <a:r>
              <a:rPr lang="en-US" dirty="0" err="1"/>
              <a:t>Oligoculture</a:t>
            </a:r>
            <a:endParaRPr lang="en-US" dirty="0"/>
          </a:p>
          <a:p>
            <a:pPr lvl="1"/>
            <a:r>
              <a:rPr lang="en-US" dirty="0"/>
              <a:t>Patch rollout</a:t>
            </a:r>
          </a:p>
          <a:p>
            <a:pPr lvl="1"/>
            <a:r>
              <a:rPr lang="en-US" dirty="0"/>
              <a:t>Forgotten hosts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Purpose-built devices are easy to profile</a:t>
            </a:r>
          </a:p>
          <a:p>
            <a:pPr lvl="1"/>
            <a:r>
              <a:rPr lang="en-US" dirty="0"/>
              <a:t>Purpose-built devices are easy to lock down</a:t>
            </a:r>
          </a:p>
          <a:p>
            <a:pPr lvl="1"/>
            <a:r>
              <a:rPr lang="en-US" dirty="0"/>
              <a:t>Physical access can enhance authentication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8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Intrusion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Optics</a:t>
            </a:r>
          </a:p>
          <a:p>
            <a:pPr lvl="1"/>
            <a:r>
              <a:rPr lang="en-US" dirty="0"/>
              <a:t>Increases friction for legitimate users</a:t>
            </a:r>
          </a:p>
          <a:p>
            <a:pPr lvl="1"/>
            <a:r>
              <a:rPr lang="en-US" dirty="0"/>
              <a:t>Existing work is mostly intrusion 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Related topics</a:t>
            </a:r>
          </a:p>
          <a:p>
            <a:pPr lvl="2"/>
            <a:r>
              <a:rPr lang="en-US" dirty="0"/>
              <a:t>Cyber zone defense</a:t>
            </a:r>
          </a:p>
          <a:p>
            <a:pPr lvl="2"/>
            <a:r>
              <a:rPr lang="en-US" dirty="0"/>
              <a:t>Moving target defense</a:t>
            </a:r>
          </a:p>
          <a:p>
            <a:pPr lvl="1"/>
            <a:r>
              <a:rPr lang="en-US" dirty="0"/>
              <a:t>Disrupt unseen attacks</a:t>
            </a:r>
          </a:p>
          <a:p>
            <a:pPr lvl="1"/>
            <a:r>
              <a:rPr lang="en-US" dirty="0"/>
              <a:t>Establish resilience as a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Attribution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CNA adversaries</a:t>
            </a:r>
          </a:p>
          <a:p>
            <a:pPr lvl="1"/>
            <a:r>
              <a:rPr lang="en-US" dirty="0"/>
              <a:t>Network-based indicators</a:t>
            </a:r>
          </a:p>
          <a:p>
            <a:pPr lvl="1"/>
            <a:r>
              <a:rPr lang="en-US" dirty="0"/>
              <a:t>Attackers can tidy up</a:t>
            </a:r>
          </a:p>
          <a:p>
            <a:pPr lvl="1"/>
            <a:r>
              <a:rPr lang="en-US" dirty="0"/>
              <a:t>Antagonists can change techniques</a:t>
            </a:r>
          </a:p>
          <a:p>
            <a:pPr lvl="1"/>
            <a:r>
              <a:rPr lang="en-US" dirty="0"/>
              <a:t>Recycling programs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CNE adversaries</a:t>
            </a:r>
          </a:p>
          <a:p>
            <a:pPr lvl="1"/>
            <a:r>
              <a:rPr lang="en-US" dirty="0"/>
              <a:t>Host-based evidence</a:t>
            </a:r>
          </a:p>
          <a:p>
            <a:pPr lvl="1"/>
            <a:r>
              <a:rPr lang="en-US" dirty="0"/>
              <a:t>Snap artifacts before attackers pick them up</a:t>
            </a:r>
          </a:p>
          <a:p>
            <a:pPr lvl="1"/>
            <a:r>
              <a:rPr lang="en-US" dirty="0"/>
              <a:t>Extract features from artifacts and tradecraft</a:t>
            </a:r>
          </a:p>
          <a:p>
            <a:pPr lvl="1"/>
            <a:r>
              <a:rPr lang="en-US" dirty="0"/>
              <a:t>Reduce asymmetry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824366"/>
            <a:ext cx="402336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683866"/>
            <a:ext cx="8890000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3658"/>
            <a:ext cx="4114800" cy="30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5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Begin with Real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Some institutions won’t share</a:t>
            </a:r>
          </a:p>
          <a:p>
            <a:pPr lvl="2"/>
            <a:r>
              <a:rPr lang="en-US" dirty="0"/>
              <a:t>Publicly-traded companies</a:t>
            </a:r>
          </a:p>
          <a:p>
            <a:pPr lvl="2"/>
            <a:r>
              <a:rPr lang="en-US" dirty="0"/>
              <a:t>Governments</a:t>
            </a:r>
          </a:p>
          <a:p>
            <a:pPr lvl="1"/>
            <a:r>
              <a:rPr lang="en-US" dirty="0"/>
              <a:t>Professional attackers won’t play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Some institutions will share</a:t>
            </a:r>
          </a:p>
          <a:p>
            <a:pPr lvl="2"/>
            <a:r>
              <a:rPr lang="en-US" dirty="0"/>
              <a:t>National laboratories</a:t>
            </a:r>
          </a:p>
          <a:p>
            <a:pPr lvl="2"/>
            <a:r>
              <a:rPr lang="en-US" dirty="0"/>
              <a:t>Universities</a:t>
            </a:r>
          </a:p>
          <a:p>
            <a:pPr lvl="1"/>
            <a:r>
              <a:rPr lang="en-US" dirty="0"/>
              <a:t>Pen testers will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Empiricism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Derive models</a:t>
            </a:r>
          </a:p>
          <a:p>
            <a:pPr lvl="1"/>
            <a:r>
              <a:rPr lang="en-US" dirty="0"/>
              <a:t>Instrument simulations</a:t>
            </a:r>
          </a:p>
          <a:p>
            <a:pPr lvl="1"/>
            <a:r>
              <a:rPr lang="en-US" dirty="0"/>
              <a:t>Carry out 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Statistical analysis</a:t>
            </a:r>
          </a:p>
          <a:p>
            <a:pPr lvl="1"/>
            <a:r>
              <a:rPr lang="en-US" dirty="0"/>
              <a:t>Compare related studies</a:t>
            </a:r>
          </a:p>
          <a:p>
            <a:pPr lvl="1"/>
            <a:r>
              <a:rPr lang="en-US" dirty="0"/>
              <a:t>Visualize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 Work</a:t>
            </a:r>
          </a:p>
          <a:p>
            <a:r>
              <a:rPr lang="en-US" dirty="0"/>
              <a:t>Recent Cyber Security Events</a:t>
            </a:r>
          </a:p>
          <a:p>
            <a:r>
              <a:rPr lang="en-US" dirty="0"/>
              <a:t>Future Research Directions</a:t>
            </a:r>
          </a:p>
        </p:txBody>
      </p:sp>
    </p:spTree>
    <p:extLst>
      <p:ext uri="{BB962C8B-B14F-4D97-AF65-F5344CB8AC3E}">
        <p14:creationId xmlns:p14="http://schemas.microsoft.com/office/powerpoint/2010/main" val="146416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Canonical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Measure the attacker</a:t>
            </a:r>
          </a:p>
          <a:p>
            <a:pPr lvl="1"/>
            <a:r>
              <a:rPr lang="en-US" dirty="0"/>
              <a:t>Measure the defender</a:t>
            </a:r>
          </a:p>
          <a:p>
            <a:pPr lvl="1"/>
            <a:r>
              <a:rPr lang="en-US" dirty="0"/>
              <a:t>Achieve consensus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Support practitioners</a:t>
            </a:r>
          </a:p>
          <a:p>
            <a:pPr lvl="1"/>
            <a:r>
              <a:rPr lang="en-US" dirty="0"/>
              <a:t>Meta-analysis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Human Subject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089" y="1279525"/>
            <a:ext cx="7307821" cy="4846638"/>
          </a:xfrm>
        </p:spPr>
      </p:pic>
    </p:spTree>
    <p:extLst>
      <p:ext uri="{BB962C8B-B14F-4D97-AF65-F5344CB8AC3E}">
        <p14:creationId xmlns:p14="http://schemas.microsoft.com/office/powerpoint/2010/main" val="353507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Human Subject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Institutional review boards</a:t>
            </a:r>
          </a:p>
          <a:p>
            <a:pPr lvl="1"/>
            <a:r>
              <a:rPr lang="en-US" dirty="0"/>
              <a:t>Humans are hard to measure</a:t>
            </a:r>
          </a:p>
          <a:p>
            <a:pPr lvl="1"/>
            <a:r>
              <a:rPr lang="en-US" dirty="0"/>
              <a:t>Interdisciplinary research is hard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Bypass </a:t>
            </a:r>
            <a:r>
              <a:rPr lang="en-US" dirty="0" err="1"/>
              <a:t>Whac</a:t>
            </a:r>
            <a:r>
              <a:rPr lang="en-US" dirty="0"/>
              <a:t>-A-Mole</a:t>
            </a:r>
          </a:p>
          <a:p>
            <a:pPr lvl="1"/>
            <a:r>
              <a:rPr lang="en-US" dirty="0"/>
              <a:t>External validation and generalizability</a:t>
            </a:r>
          </a:p>
          <a:p>
            <a:pPr lvl="1"/>
            <a:r>
              <a:rPr lang="en-US" dirty="0" err="1"/>
              <a:t>Linkography</a:t>
            </a:r>
            <a:endParaRPr lang="en-US" dirty="0"/>
          </a:p>
          <a:p>
            <a:pPr lvl="1"/>
            <a:r>
              <a:rPr lang="en-US" dirty="0"/>
              <a:t>Detect cyber rangers who “live off the land”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0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I Work</a:t>
            </a:r>
          </a:p>
          <a:p>
            <a:r>
              <a:rPr lang="en-US" dirty="0"/>
              <a:t>Recent Cyber Security Events</a:t>
            </a:r>
          </a:p>
          <a:p>
            <a:r>
              <a:rPr lang="en-US" dirty="0"/>
              <a:t>Future Research Directions</a:t>
            </a:r>
          </a:p>
        </p:txBody>
      </p:sp>
    </p:spTree>
    <p:extLst>
      <p:ext uri="{BB962C8B-B14F-4D97-AF65-F5344CB8AC3E}">
        <p14:creationId xmlns:p14="http://schemas.microsoft.com/office/powerpoint/2010/main" val="2235204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Cyber Security Events and Future Research Directions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Mitchell</a:t>
            </a:r>
            <a:br>
              <a:rPr lang="en-US" dirty="0"/>
            </a:br>
            <a:r>
              <a:rPr lang="en-US" dirty="0"/>
              <a:t>rrmitch@sandia.gov</a:t>
            </a:r>
          </a:p>
        </p:txBody>
      </p:sp>
    </p:spTree>
    <p:extLst>
      <p:ext uri="{BB962C8B-B14F-4D97-AF65-F5344CB8AC3E}">
        <p14:creationId xmlns:p14="http://schemas.microsoft.com/office/powerpoint/2010/main" val="408453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0" y="832922"/>
            <a:ext cx="5852160" cy="2254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832922"/>
            <a:ext cx="2651760" cy="3550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33" t="7001" r="10418" b="18814"/>
          <a:stretch/>
        </p:blipFill>
        <p:spPr>
          <a:xfrm>
            <a:off x="164460" y="3465071"/>
            <a:ext cx="4663440" cy="2989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940" y="3535875"/>
            <a:ext cx="3749040" cy="29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5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Cyber Security Events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Ukraine Power Grid Attack</a:t>
            </a:r>
          </a:p>
          <a:p>
            <a:r>
              <a:rPr lang="en-US" dirty="0"/>
              <a:t>United States Democratic National Committee Hack</a:t>
            </a:r>
          </a:p>
          <a:p>
            <a:r>
              <a:rPr lang="en-US" dirty="0"/>
              <a:t>Banner Health Privacy Spill</a:t>
            </a:r>
          </a:p>
          <a:p>
            <a:r>
              <a:rPr lang="en-US" dirty="0" err="1"/>
              <a:t>Dyn</a:t>
            </a:r>
            <a:r>
              <a:rPr lang="en-US" dirty="0"/>
              <a:t> Domain Name System Distributed Denial of Service</a:t>
            </a:r>
          </a:p>
          <a:p>
            <a:r>
              <a:rPr lang="en-US" dirty="0"/>
              <a:t>San Francisco Municipal Transportation Agency Ransom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7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Power Grid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2015</a:t>
            </a:r>
          </a:p>
          <a:p>
            <a:r>
              <a:rPr lang="en-US" dirty="0"/>
              <a:t>Computer network attack (CNA)</a:t>
            </a:r>
          </a:p>
          <a:p>
            <a:r>
              <a:rPr lang="en-US" dirty="0"/>
              <a:t>State sponsored</a:t>
            </a:r>
          </a:p>
          <a:p>
            <a:r>
              <a:rPr lang="en-US" dirty="0"/>
              <a:t>230,000 customers lose power for up to 6 hours</a:t>
            </a:r>
          </a:p>
          <a:p>
            <a:r>
              <a:rPr lang="en-US" dirty="0"/>
              <a:t>Supervisory Control and Data Acquisition (SCADA) target</a:t>
            </a:r>
          </a:p>
          <a:p>
            <a:r>
              <a:rPr lang="en-US" dirty="0" err="1"/>
              <a:t>BlackEnergy</a:t>
            </a:r>
            <a:r>
              <a:rPr lang="en-US" dirty="0"/>
              <a:t> and </a:t>
            </a:r>
            <a:r>
              <a:rPr lang="en-US" dirty="0" err="1"/>
              <a:t>KillDisk</a:t>
            </a:r>
            <a:endParaRPr lang="en-US" dirty="0"/>
          </a:p>
          <a:p>
            <a:r>
              <a:rPr lang="en-US" dirty="0"/>
              <a:t>Cyber warfare units are the new little green men</a:t>
            </a:r>
          </a:p>
          <a:p>
            <a:r>
              <a:rPr lang="en-US" dirty="0"/>
              <a:t>Malware recycling disrupts attribution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15"/>
            <a:ext cx="8229600" cy="991675"/>
          </a:xfrm>
        </p:spPr>
        <p:txBody>
          <a:bodyPr/>
          <a:lstStyle/>
          <a:p>
            <a:r>
              <a:rPr lang="en-US" dirty="0"/>
              <a:t>United States Democratic National Committee Hack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55"/>
            <a:ext cx="8229600" cy="4847424"/>
          </a:xfrm>
        </p:spPr>
        <p:txBody>
          <a:bodyPr/>
          <a:lstStyle/>
          <a:p>
            <a:r>
              <a:rPr lang="en-US" dirty="0"/>
              <a:t>Two campaigns began in Summer 2015 and April 2016</a:t>
            </a:r>
          </a:p>
          <a:p>
            <a:r>
              <a:rPr lang="en-US" dirty="0"/>
              <a:t>Computer network exploitation (CNE)</a:t>
            </a:r>
          </a:p>
          <a:p>
            <a:r>
              <a:rPr lang="en-US" dirty="0"/>
              <a:t>State sponsored</a:t>
            </a:r>
          </a:p>
          <a:p>
            <a:r>
              <a:rPr lang="en-US" dirty="0"/>
              <a:t>Interfered with the election of the leader of 319M people</a:t>
            </a:r>
          </a:p>
          <a:p>
            <a:r>
              <a:rPr lang="en-US" dirty="0"/>
              <a:t>Sea Daddy, X Agent and X-Tunnel</a:t>
            </a:r>
          </a:p>
          <a:p>
            <a:r>
              <a:rPr lang="en-US" dirty="0"/>
              <a:t>Sometimes state sponsored actors make mistakes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0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Health Privacy Spill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2016</a:t>
            </a:r>
          </a:p>
          <a:p>
            <a:r>
              <a:rPr lang="en-US" dirty="0"/>
              <a:t>Computer network exploitation (CNE)</a:t>
            </a:r>
          </a:p>
          <a:p>
            <a:r>
              <a:rPr lang="en-US" dirty="0"/>
              <a:t>Criminal</a:t>
            </a:r>
          </a:p>
          <a:p>
            <a:r>
              <a:rPr lang="en-US" dirty="0"/>
              <a:t>Privacy of 3.7M customers compromised</a:t>
            </a:r>
          </a:p>
          <a:p>
            <a:pPr lvl="1"/>
            <a:r>
              <a:rPr lang="en-US" dirty="0"/>
              <a:t>Payment data and protected health information spilled</a:t>
            </a:r>
          </a:p>
          <a:p>
            <a:r>
              <a:rPr lang="en-US" dirty="0"/>
              <a:t>Flat networks are weak</a:t>
            </a:r>
          </a:p>
          <a:p>
            <a:r>
              <a:rPr lang="en-US" dirty="0"/>
              <a:t>Know your risk ($37M)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1675"/>
          </a:xfrm>
        </p:spPr>
        <p:txBody>
          <a:bodyPr/>
          <a:lstStyle/>
          <a:p>
            <a:r>
              <a:rPr lang="en-US" dirty="0" err="1"/>
              <a:t>Dyn</a:t>
            </a:r>
            <a:r>
              <a:rPr lang="en-US" dirty="0"/>
              <a:t> Domain Name System</a:t>
            </a:r>
            <a:br>
              <a:rPr lang="en-US" dirty="0"/>
            </a:br>
            <a:r>
              <a:rPr lang="en-US" dirty="0"/>
              <a:t>Distributed Denial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540"/>
            <a:ext cx="8229600" cy="4847424"/>
          </a:xfrm>
        </p:spPr>
        <p:txBody>
          <a:bodyPr/>
          <a:lstStyle/>
          <a:p>
            <a:r>
              <a:rPr lang="en-US" dirty="0"/>
              <a:t>October 2016</a:t>
            </a:r>
          </a:p>
          <a:p>
            <a:r>
              <a:rPr lang="en-US" dirty="0"/>
              <a:t>Computer network attack (CNA)</a:t>
            </a:r>
          </a:p>
          <a:p>
            <a:r>
              <a:rPr lang="en-US" dirty="0"/>
              <a:t>Ideologue or weapons test</a:t>
            </a:r>
          </a:p>
          <a:p>
            <a:pPr lvl="1"/>
            <a:r>
              <a:rPr lang="en-US" dirty="0"/>
              <a:t>Counter-attribution effort</a:t>
            </a:r>
          </a:p>
          <a:p>
            <a:r>
              <a:rPr lang="en-US" dirty="0"/>
              <a:t>Many high profile servers had no DNS for 6 hours</a:t>
            </a:r>
          </a:p>
          <a:p>
            <a:r>
              <a:rPr lang="en-US" dirty="0" err="1"/>
              <a:t>Mirai</a:t>
            </a:r>
            <a:endParaRPr lang="en-US" dirty="0"/>
          </a:p>
          <a:p>
            <a:r>
              <a:rPr lang="en-US" dirty="0"/>
              <a:t>Fan-in concept</a:t>
            </a:r>
          </a:p>
          <a:p>
            <a:r>
              <a:rPr lang="en-US" dirty="0"/>
              <a:t>Bots could have accessed private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4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12"/>
            <a:ext cx="8229600" cy="991675"/>
          </a:xfrm>
        </p:spPr>
        <p:txBody>
          <a:bodyPr/>
          <a:lstStyle/>
          <a:p>
            <a:r>
              <a:rPr lang="en-US" dirty="0"/>
              <a:t>San Francisco Municipal Transportation Agency Ransom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652"/>
            <a:ext cx="8229600" cy="4847424"/>
          </a:xfrm>
        </p:spPr>
        <p:txBody>
          <a:bodyPr/>
          <a:lstStyle/>
          <a:p>
            <a:r>
              <a:rPr lang="en-US" dirty="0"/>
              <a:t>November 2016</a:t>
            </a:r>
          </a:p>
          <a:p>
            <a:r>
              <a:rPr lang="en-US" dirty="0"/>
              <a:t>Computer network attack (CNA)</a:t>
            </a:r>
          </a:p>
          <a:p>
            <a:r>
              <a:rPr lang="en-US" dirty="0"/>
              <a:t>Criminal</a:t>
            </a:r>
          </a:p>
          <a:p>
            <a:r>
              <a:rPr lang="en-US" dirty="0"/>
              <a:t>$1,591,782 loss = 707,459 free rides × $2.25 average fare</a:t>
            </a:r>
          </a:p>
          <a:p>
            <a:r>
              <a:rPr lang="en-US" dirty="0" err="1"/>
              <a:t>HDDCryptor</a:t>
            </a:r>
            <a:endParaRPr lang="en-US" dirty="0"/>
          </a:p>
          <a:p>
            <a:r>
              <a:rPr lang="en-US" dirty="0"/>
              <a:t>Fan-out concept</a:t>
            </a:r>
          </a:p>
          <a:p>
            <a:r>
              <a:rPr lang="en-US" dirty="0"/>
              <a:t>Ransomware</a:t>
            </a:r>
          </a:p>
          <a:p>
            <a:r>
              <a:rPr lang="en-US" dirty="0"/>
              <a:t>Muni restored from backup instead of paying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1963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11310</TotalTime>
  <Words>599</Words>
  <Application>Microsoft Office PowerPoint</Application>
  <PresentationFormat>On-screen Show (4:3)</PresentationFormat>
  <Paragraphs>189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Sandia_CorpPresentation_Template1</vt:lpstr>
      <vt:lpstr>Recent Cyber Security Events and Future Research Directions</vt:lpstr>
      <vt:lpstr>Agenda</vt:lpstr>
      <vt:lpstr>Where I Work</vt:lpstr>
      <vt:lpstr>Recent Cyber Security Events</vt:lpstr>
      <vt:lpstr>Ukraine Power Grid Attack</vt:lpstr>
      <vt:lpstr>United States Democratic National Committee Hack</vt:lpstr>
      <vt:lpstr>Banner Health Privacy Spill</vt:lpstr>
      <vt:lpstr>Dyn Domain Name System Distributed Denial of Service</vt:lpstr>
      <vt:lpstr>San Francisco Municipal Transportation Agency Ransom</vt:lpstr>
      <vt:lpstr>Future Research Directions</vt:lpstr>
      <vt:lpstr>Adjacent Disciplines</vt:lpstr>
      <vt:lpstr>Topics</vt:lpstr>
      <vt:lpstr>Topics: Ransomware</vt:lpstr>
      <vt:lpstr>Topics: Internet of Things</vt:lpstr>
      <vt:lpstr>Topics: Intrusion Tolerance</vt:lpstr>
      <vt:lpstr>Topics: Attribution</vt:lpstr>
      <vt:lpstr>Methods</vt:lpstr>
      <vt:lpstr>Methods: Begin with Real Data</vt:lpstr>
      <vt:lpstr>Methods: Empiricism</vt:lpstr>
      <vt:lpstr>Methods: Canonical Metrics</vt:lpstr>
      <vt:lpstr>Methods: Human Subject Research</vt:lpstr>
      <vt:lpstr>Methods: Human Subject Research</vt:lpstr>
      <vt:lpstr>Outro</vt:lpstr>
      <vt:lpstr>Recent Cyber Security Events and Future Research Directions</vt:lpstr>
    </vt:vector>
  </TitlesOfParts>
  <Company>Sandia National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 </cp:lastModifiedBy>
  <cp:revision>143</cp:revision>
  <dcterms:created xsi:type="dcterms:W3CDTF">2011-10-03T16:15:05Z</dcterms:created>
  <dcterms:modified xsi:type="dcterms:W3CDTF">2017-01-03T19:13:52Z</dcterms:modified>
</cp:coreProperties>
</file>