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44"/>
  </p:notesMasterIdLst>
  <p:handoutMasterIdLst>
    <p:handoutMasterId r:id="rId45"/>
  </p:handoutMasterIdLst>
  <p:sldIdLst>
    <p:sldId id="256" r:id="rId4"/>
    <p:sldId id="305" r:id="rId5"/>
    <p:sldId id="304" r:id="rId6"/>
    <p:sldId id="308" r:id="rId7"/>
    <p:sldId id="309" r:id="rId8"/>
    <p:sldId id="313" r:id="rId9"/>
    <p:sldId id="317" r:id="rId10"/>
    <p:sldId id="314" r:id="rId11"/>
    <p:sldId id="316" r:id="rId12"/>
    <p:sldId id="315" r:id="rId13"/>
    <p:sldId id="312" r:id="rId14"/>
    <p:sldId id="318" r:id="rId15"/>
    <p:sldId id="319" r:id="rId16"/>
    <p:sldId id="320" r:id="rId17"/>
    <p:sldId id="301" r:id="rId18"/>
    <p:sldId id="321" r:id="rId19"/>
    <p:sldId id="327" r:id="rId20"/>
    <p:sldId id="260" r:id="rId21"/>
    <p:sldId id="261" r:id="rId22"/>
    <p:sldId id="322" r:id="rId23"/>
    <p:sldId id="337" r:id="rId24"/>
    <p:sldId id="325" r:id="rId25"/>
    <p:sldId id="324" r:id="rId26"/>
    <p:sldId id="326" r:id="rId27"/>
    <p:sldId id="300" r:id="rId28"/>
    <p:sldId id="330" r:id="rId29"/>
    <p:sldId id="270" r:id="rId30"/>
    <p:sldId id="338" r:id="rId31"/>
    <p:sldId id="332" r:id="rId32"/>
    <p:sldId id="329" r:id="rId33"/>
    <p:sldId id="331" r:id="rId34"/>
    <p:sldId id="328" r:id="rId35"/>
    <p:sldId id="262" r:id="rId36"/>
    <p:sldId id="298" r:id="rId37"/>
    <p:sldId id="285" r:id="rId38"/>
    <p:sldId id="333" r:id="rId39"/>
    <p:sldId id="334" r:id="rId40"/>
    <p:sldId id="335" r:id="rId41"/>
    <p:sldId id="336" r:id="rId42"/>
    <p:sldId id="299"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B5D7"/>
    <a:srgbClr val="67C97C"/>
    <a:srgbClr val="9ED046"/>
    <a:srgbClr val="BACC33"/>
    <a:srgbClr val="D8C61D"/>
    <a:srgbClr val="EDC30D"/>
    <a:srgbClr val="FFB401"/>
    <a:srgbClr val="FF5A00"/>
    <a:srgbClr val="FF0300"/>
    <a:srgbClr val="68C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98"/>
    <p:restoredTop sz="77237"/>
  </p:normalViewPr>
  <p:slideViewPr>
    <p:cSldViewPr snapToGrid="0" snapToObjects="1">
      <p:cViewPr>
        <p:scale>
          <a:sx n="174" d="100"/>
          <a:sy n="174" d="100"/>
        </p:scale>
        <p:origin x="152" y="3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8D3CAA-9A3D-F04E-BCC9-B38F69D0CF2E}" type="datetimeFigureOut">
              <a:rPr lang="en-US" smtClean="0"/>
              <a:t>10/3/17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581F44-CDB7-1D43-9EAE-D84A9FDE7ABE}" type="slidenum">
              <a:rPr lang="en-US" smtClean="0"/>
              <a:t>‹#›</a:t>
            </a:fld>
            <a:endParaRPr lang="en-US"/>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9964048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dirty="0">
                <a:solidFill>
                  <a:schemeClr val="dk1"/>
                </a:solidFill>
                <a:latin typeface="Calibri"/>
                <a:ea typeface="Calibri"/>
                <a:cs typeface="Calibri"/>
                <a:sym typeface="Calibri"/>
              </a:rPr>
              <a:t>Topic areas</a:t>
            </a: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How</a:t>
            </a:r>
            <a:r>
              <a:rPr lang="en-US" sz="1200" baseline="0" dirty="0" smtClean="0">
                <a:solidFill>
                  <a:schemeClr val="dk1"/>
                </a:solidFill>
                <a:latin typeface="Calibri"/>
                <a:ea typeface="Calibri"/>
                <a:cs typeface="Calibri"/>
                <a:sym typeface="Calibri"/>
              </a:rPr>
              <a:t> we were first exposed to data science</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Where</a:t>
            </a:r>
            <a:r>
              <a:rPr lang="en-US" sz="1200" baseline="0" dirty="0" smtClean="0">
                <a:solidFill>
                  <a:schemeClr val="dk1"/>
                </a:solidFill>
                <a:latin typeface="Calibri"/>
                <a:ea typeface="Calibri"/>
                <a:cs typeface="Calibri"/>
                <a:sym typeface="Calibri"/>
              </a:rPr>
              <a:t> we are now, highlighting our large project</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Where we can go in the future</a:t>
            </a:r>
          </a:p>
        </p:txBody>
      </p:sp>
    </p:spTree>
    <p:extLst>
      <p:ext uri="{BB962C8B-B14F-4D97-AF65-F5344CB8AC3E}">
        <p14:creationId xmlns:p14="http://schemas.microsoft.com/office/powerpoint/2010/main" val="181427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dirty="0">
                <a:solidFill>
                  <a:schemeClr val="dk1"/>
                </a:solidFill>
                <a:latin typeface="Calibri"/>
                <a:ea typeface="Calibri"/>
                <a:cs typeface="Calibri"/>
                <a:sym typeface="Calibri"/>
              </a:rPr>
              <a:t>Topic areas</a:t>
            </a: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How</a:t>
            </a:r>
            <a:r>
              <a:rPr lang="en-US" sz="1200" baseline="0" dirty="0" smtClean="0">
                <a:solidFill>
                  <a:schemeClr val="dk1"/>
                </a:solidFill>
                <a:latin typeface="Calibri"/>
                <a:ea typeface="Calibri"/>
                <a:cs typeface="Calibri"/>
                <a:sym typeface="Calibri"/>
              </a:rPr>
              <a:t> we were first exposed to data science</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Where</a:t>
            </a:r>
            <a:r>
              <a:rPr lang="en-US" sz="1200" baseline="0" dirty="0" smtClean="0">
                <a:solidFill>
                  <a:schemeClr val="dk1"/>
                </a:solidFill>
                <a:latin typeface="Calibri"/>
                <a:ea typeface="Calibri"/>
                <a:cs typeface="Calibri"/>
                <a:sym typeface="Calibri"/>
              </a:rPr>
              <a:t> we are now, highlighting our large project</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Where we can go in the future</a:t>
            </a:r>
          </a:p>
        </p:txBody>
      </p:sp>
    </p:spTree>
    <p:extLst>
      <p:ext uri="{BB962C8B-B14F-4D97-AF65-F5344CB8AC3E}">
        <p14:creationId xmlns:p14="http://schemas.microsoft.com/office/powerpoint/2010/main" val="1838861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dirty="0">
                <a:solidFill>
                  <a:schemeClr val="dk1"/>
                </a:solidFill>
                <a:latin typeface="Calibri"/>
                <a:ea typeface="Calibri"/>
                <a:cs typeface="Calibri"/>
                <a:sym typeface="Calibri"/>
              </a:rPr>
              <a:t>Topic areas</a:t>
            </a: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How</a:t>
            </a:r>
            <a:r>
              <a:rPr lang="en-US" sz="1200" baseline="0" dirty="0" smtClean="0">
                <a:solidFill>
                  <a:schemeClr val="dk1"/>
                </a:solidFill>
                <a:latin typeface="Calibri"/>
                <a:ea typeface="Calibri"/>
                <a:cs typeface="Calibri"/>
                <a:sym typeface="Calibri"/>
              </a:rPr>
              <a:t> we were first exposed to data science</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Where</a:t>
            </a:r>
            <a:r>
              <a:rPr lang="en-US" sz="1200" baseline="0" dirty="0" smtClean="0">
                <a:solidFill>
                  <a:schemeClr val="dk1"/>
                </a:solidFill>
                <a:latin typeface="Calibri"/>
                <a:ea typeface="Calibri"/>
                <a:cs typeface="Calibri"/>
                <a:sym typeface="Calibri"/>
              </a:rPr>
              <a:t> we are now, highlighting our large project</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Where we can go in the future</a:t>
            </a:r>
          </a:p>
        </p:txBody>
      </p:sp>
    </p:spTree>
    <p:extLst>
      <p:ext uri="{BB962C8B-B14F-4D97-AF65-F5344CB8AC3E}">
        <p14:creationId xmlns:p14="http://schemas.microsoft.com/office/powerpoint/2010/main" val="1146603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dirty="0">
                <a:solidFill>
                  <a:schemeClr val="dk1"/>
                </a:solidFill>
                <a:latin typeface="Calibri"/>
                <a:ea typeface="Calibri"/>
                <a:cs typeface="Calibri"/>
                <a:sym typeface="Calibri"/>
              </a:rPr>
              <a:t>Topic areas</a:t>
            </a: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How</a:t>
            </a:r>
            <a:r>
              <a:rPr lang="en-US" sz="1200" baseline="0" dirty="0" smtClean="0">
                <a:solidFill>
                  <a:schemeClr val="dk1"/>
                </a:solidFill>
                <a:latin typeface="Calibri"/>
                <a:ea typeface="Calibri"/>
                <a:cs typeface="Calibri"/>
                <a:sym typeface="Calibri"/>
              </a:rPr>
              <a:t> we were first exposed to data science</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Where</a:t>
            </a:r>
            <a:r>
              <a:rPr lang="en-US" sz="1200" baseline="0" dirty="0" smtClean="0">
                <a:solidFill>
                  <a:schemeClr val="dk1"/>
                </a:solidFill>
                <a:latin typeface="Calibri"/>
                <a:ea typeface="Calibri"/>
                <a:cs typeface="Calibri"/>
                <a:sym typeface="Calibri"/>
              </a:rPr>
              <a:t> we are now, highlighting our large project</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Where we can go in the future</a:t>
            </a:r>
          </a:p>
        </p:txBody>
      </p:sp>
    </p:spTree>
    <p:extLst>
      <p:ext uri="{BB962C8B-B14F-4D97-AF65-F5344CB8AC3E}">
        <p14:creationId xmlns:p14="http://schemas.microsoft.com/office/powerpoint/2010/main" val="95293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dirty="0">
                <a:solidFill>
                  <a:schemeClr val="dk1"/>
                </a:solidFill>
                <a:latin typeface="Calibri"/>
                <a:ea typeface="Calibri"/>
                <a:cs typeface="Calibri"/>
                <a:sym typeface="Calibri"/>
              </a:rPr>
              <a:t>Topic areas</a:t>
            </a: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How</a:t>
            </a:r>
            <a:r>
              <a:rPr lang="en-US" sz="1200" baseline="0" dirty="0" smtClean="0">
                <a:solidFill>
                  <a:schemeClr val="dk1"/>
                </a:solidFill>
                <a:latin typeface="Calibri"/>
                <a:ea typeface="Calibri"/>
                <a:cs typeface="Calibri"/>
                <a:sym typeface="Calibri"/>
              </a:rPr>
              <a:t> we were first exposed to data science</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Where</a:t>
            </a:r>
            <a:r>
              <a:rPr lang="en-US" sz="1200" baseline="0" dirty="0" smtClean="0">
                <a:solidFill>
                  <a:schemeClr val="dk1"/>
                </a:solidFill>
                <a:latin typeface="Calibri"/>
                <a:ea typeface="Calibri"/>
                <a:cs typeface="Calibri"/>
                <a:sym typeface="Calibri"/>
              </a:rPr>
              <a:t> we are now, highlighting our large project</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Where we can go in the future</a:t>
            </a:r>
          </a:p>
        </p:txBody>
      </p:sp>
    </p:spTree>
    <p:extLst>
      <p:ext uri="{BB962C8B-B14F-4D97-AF65-F5344CB8AC3E}">
        <p14:creationId xmlns:p14="http://schemas.microsoft.com/office/powerpoint/2010/main" val="729089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dirty="0">
                <a:solidFill>
                  <a:schemeClr val="dk1"/>
                </a:solidFill>
                <a:latin typeface="Calibri"/>
                <a:ea typeface="Calibri"/>
                <a:cs typeface="Calibri"/>
                <a:sym typeface="Calibri"/>
              </a:rPr>
              <a:t>Topic areas</a:t>
            </a: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How</a:t>
            </a:r>
            <a:r>
              <a:rPr lang="en-US" sz="1200" baseline="0" dirty="0" smtClean="0">
                <a:solidFill>
                  <a:schemeClr val="dk1"/>
                </a:solidFill>
                <a:latin typeface="Calibri"/>
                <a:ea typeface="Calibri"/>
                <a:cs typeface="Calibri"/>
                <a:sym typeface="Calibri"/>
              </a:rPr>
              <a:t> we were first exposed to data science</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Where</a:t>
            </a:r>
            <a:r>
              <a:rPr lang="en-US" sz="1200" baseline="0" dirty="0" smtClean="0">
                <a:solidFill>
                  <a:schemeClr val="dk1"/>
                </a:solidFill>
                <a:latin typeface="Calibri"/>
                <a:ea typeface="Calibri"/>
                <a:cs typeface="Calibri"/>
                <a:sym typeface="Calibri"/>
              </a:rPr>
              <a:t> we are now, highlighting our large project</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Where we can go in the future</a:t>
            </a:r>
          </a:p>
        </p:txBody>
      </p:sp>
    </p:spTree>
    <p:extLst>
      <p:ext uri="{BB962C8B-B14F-4D97-AF65-F5344CB8AC3E}">
        <p14:creationId xmlns:p14="http://schemas.microsoft.com/office/powerpoint/2010/main" val="53917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r>
              <a:rPr lang="en" dirty="0"/>
              <a:t>This might work better in an appendix, and verbally described while on the animal slide. Hannah - don’t worry about treating this with visuals if time is short. </a:t>
            </a:r>
          </a:p>
          <a:p>
            <a:pPr lvl="0">
              <a:spcBef>
                <a:spcPts val="0"/>
              </a:spcBef>
              <a:buNone/>
            </a:pPr>
            <a:endParaRPr dirty="0"/>
          </a:p>
          <a:p>
            <a:pPr marL="228600" lvl="0" indent="-165100" rtl="0">
              <a:lnSpc>
                <a:spcPct val="90000"/>
              </a:lnSpc>
              <a:spcBef>
                <a:spcPts val="1000"/>
              </a:spcBef>
              <a:buClr>
                <a:schemeClr val="dk1"/>
              </a:buClr>
              <a:buSzPct val="100000"/>
              <a:buChar char="•"/>
            </a:pPr>
            <a:r>
              <a:rPr lang="en" sz="1800" dirty="0">
                <a:solidFill>
                  <a:schemeClr val="dk1"/>
                </a:solidFill>
                <a:latin typeface="Calibri"/>
                <a:ea typeface="Calibri"/>
                <a:cs typeface="Calibri"/>
                <a:sym typeface="Calibri"/>
              </a:rPr>
              <a:t>Robust to the differences in data quality and coverage between students and across time</a:t>
            </a:r>
          </a:p>
          <a:p>
            <a:pPr marL="228600" lvl="0" indent="-165100" rtl="0">
              <a:lnSpc>
                <a:spcPct val="90000"/>
              </a:lnSpc>
              <a:spcBef>
                <a:spcPts val="1000"/>
              </a:spcBef>
              <a:buClr>
                <a:schemeClr val="dk1"/>
              </a:buClr>
              <a:buSzPct val="100000"/>
              <a:buChar char="•"/>
            </a:pPr>
            <a:r>
              <a:rPr lang="en" sz="1800" dirty="0">
                <a:solidFill>
                  <a:schemeClr val="dk1"/>
                </a:solidFill>
                <a:latin typeface="Calibri"/>
                <a:ea typeface="Calibri"/>
                <a:cs typeface="Calibri"/>
                <a:sym typeface="Calibri"/>
              </a:rPr>
              <a:t>Robust to the differences in relative importance of features between different classes and for different students</a:t>
            </a:r>
          </a:p>
        </p:txBody>
      </p:sp>
      <p:sp>
        <p:nvSpPr>
          <p:cNvPr id="237" name="Shape 2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852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r>
              <a:rPr lang="en" dirty="0"/>
              <a:t>This might work better in an appendix, and verbally described while on the animal slide. Hannah - don’t worry about treating this with visuals if time is short. </a:t>
            </a:r>
          </a:p>
          <a:p>
            <a:pPr lvl="0">
              <a:spcBef>
                <a:spcPts val="0"/>
              </a:spcBef>
              <a:buNone/>
            </a:pPr>
            <a:endParaRPr dirty="0"/>
          </a:p>
          <a:p>
            <a:pPr marL="228600" lvl="0" indent="-165100" rtl="0">
              <a:lnSpc>
                <a:spcPct val="90000"/>
              </a:lnSpc>
              <a:spcBef>
                <a:spcPts val="1000"/>
              </a:spcBef>
              <a:buClr>
                <a:schemeClr val="dk1"/>
              </a:buClr>
              <a:buSzPct val="100000"/>
              <a:buChar char="•"/>
            </a:pPr>
            <a:r>
              <a:rPr lang="en" sz="1800" dirty="0">
                <a:solidFill>
                  <a:schemeClr val="dk1"/>
                </a:solidFill>
                <a:latin typeface="Calibri"/>
                <a:ea typeface="Calibri"/>
                <a:cs typeface="Calibri"/>
                <a:sym typeface="Calibri"/>
              </a:rPr>
              <a:t>Robust to the differences in data quality and coverage between students and across time</a:t>
            </a:r>
          </a:p>
          <a:p>
            <a:pPr marL="228600" lvl="0" indent="-165100" rtl="0">
              <a:lnSpc>
                <a:spcPct val="90000"/>
              </a:lnSpc>
              <a:spcBef>
                <a:spcPts val="1000"/>
              </a:spcBef>
              <a:buClr>
                <a:schemeClr val="dk1"/>
              </a:buClr>
              <a:buSzPct val="100000"/>
              <a:buChar char="•"/>
            </a:pPr>
            <a:r>
              <a:rPr lang="en" sz="1800" dirty="0">
                <a:solidFill>
                  <a:schemeClr val="dk1"/>
                </a:solidFill>
                <a:latin typeface="Calibri"/>
                <a:ea typeface="Calibri"/>
                <a:cs typeface="Calibri"/>
                <a:sym typeface="Calibri"/>
              </a:rPr>
              <a:t>Robust to the differences in relative importance of features between different classes and for different students</a:t>
            </a:r>
          </a:p>
        </p:txBody>
      </p:sp>
      <p:sp>
        <p:nvSpPr>
          <p:cNvPr id="237" name="Shape 2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4734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a:solidFill>
                  <a:schemeClr val="dk1"/>
                </a:solidFill>
                <a:latin typeface="Calibri"/>
                <a:ea typeface="Calibri"/>
                <a:cs typeface="Calibri"/>
                <a:sym typeface="Calibri"/>
              </a:rPr>
              <a:t>This fits all 3 from slide 4</a:t>
            </a:r>
          </a:p>
          <a:p>
            <a:pPr marL="0" marR="0" lvl="0" indent="0" algn="l" rtl="0">
              <a:spcBef>
                <a:spcPts val="0"/>
              </a:spcBef>
              <a:buNone/>
            </a:pPr>
            <a:endParaRPr sz="1200">
              <a:solidFill>
                <a:schemeClr val="dk1"/>
              </a:solidFill>
              <a:latin typeface="Calibri"/>
              <a:ea typeface="Calibri"/>
              <a:cs typeface="Calibri"/>
              <a:sym typeface="Calibri"/>
            </a:endParaRPr>
          </a:p>
          <a:p>
            <a:pPr lvl="0" rtl="0">
              <a:spcBef>
                <a:spcPts val="0"/>
              </a:spcBef>
              <a:buClr>
                <a:schemeClr val="dk1"/>
              </a:buClr>
              <a:buFont typeface="Arial"/>
              <a:buNone/>
            </a:pPr>
            <a:r>
              <a:rPr lang="en">
                <a:solidFill>
                  <a:srgbClr val="111111"/>
                </a:solidFill>
                <a:latin typeface="Times New Roman"/>
                <a:ea typeface="Times New Roman"/>
                <a:cs typeface="Times New Roman"/>
                <a:sym typeface="Times New Roman"/>
              </a:rPr>
              <a:t>1: There are many small decisions being made by a distributed set of decision makers</a:t>
            </a:r>
          </a:p>
          <a:p>
            <a:pPr lvl="0" rtl="0">
              <a:spcBef>
                <a:spcPts val="0"/>
              </a:spcBef>
              <a:buClr>
                <a:schemeClr val="dk1"/>
              </a:buClr>
              <a:buFont typeface="Arial"/>
              <a:buNone/>
            </a:pPr>
            <a:endParaRPr>
              <a:solidFill>
                <a:srgbClr val="111111"/>
              </a:solidFill>
              <a:latin typeface="Times New Roman"/>
              <a:ea typeface="Times New Roman"/>
              <a:cs typeface="Times New Roman"/>
              <a:sym typeface="Times New Roman"/>
            </a:endParaRPr>
          </a:p>
          <a:p>
            <a:pPr lvl="0" rtl="0">
              <a:spcBef>
                <a:spcPts val="0"/>
              </a:spcBef>
              <a:buClr>
                <a:schemeClr val="dk1"/>
              </a:buClr>
              <a:buFont typeface="Arial"/>
              <a:buNone/>
            </a:pPr>
            <a:r>
              <a:rPr lang="en">
                <a:solidFill>
                  <a:srgbClr val="111111"/>
                </a:solidFill>
                <a:latin typeface="Times New Roman"/>
                <a:ea typeface="Times New Roman"/>
                <a:cs typeface="Times New Roman"/>
                <a:sym typeface="Times New Roman"/>
              </a:rPr>
              <a:t>2: </a:t>
            </a:r>
            <a:r>
              <a:rPr lang="en">
                <a:solidFill>
                  <a:schemeClr val="dk1"/>
                </a:solidFill>
                <a:latin typeface="Times New Roman"/>
                <a:ea typeface="Times New Roman"/>
                <a:cs typeface="Times New Roman"/>
                <a:sym typeface="Times New Roman"/>
              </a:rPr>
              <a:t>The optimal decision is uncertain. There is no singular "right answer" that is broadly applicable</a:t>
            </a:r>
          </a:p>
          <a:p>
            <a:pPr lvl="0" rtl="0">
              <a:spcBef>
                <a:spcPts val="0"/>
              </a:spcBef>
              <a:buClr>
                <a:schemeClr val="dk1"/>
              </a:buClr>
              <a:buFont typeface="Arial"/>
              <a:buNone/>
            </a:pPr>
            <a:endParaRPr>
              <a:solidFill>
                <a:schemeClr val="dk1"/>
              </a:solidFill>
              <a:latin typeface="Times New Roman"/>
              <a:ea typeface="Times New Roman"/>
              <a:cs typeface="Times New Roman"/>
              <a:sym typeface="Times New Roman"/>
            </a:endParaRPr>
          </a:p>
          <a:p>
            <a:pPr lvl="0" rtl="0">
              <a:spcBef>
                <a:spcPts val="0"/>
              </a:spcBef>
              <a:buNone/>
            </a:pPr>
            <a:r>
              <a:rPr lang="en">
                <a:solidFill>
                  <a:srgbClr val="111111"/>
                </a:solidFill>
                <a:latin typeface="Times New Roman"/>
                <a:ea typeface="Times New Roman"/>
                <a:cs typeface="Times New Roman"/>
                <a:sym typeface="Times New Roman"/>
              </a:rPr>
              <a:t>3: </a:t>
            </a:r>
            <a:r>
              <a:rPr lang="en">
                <a:solidFill>
                  <a:schemeClr val="dk1"/>
                </a:solidFill>
                <a:latin typeface="Times New Roman"/>
                <a:ea typeface="Times New Roman"/>
                <a:cs typeface="Times New Roman"/>
                <a:sym typeface="Times New Roman"/>
              </a:rPr>
              <a:t>Historical data surrounding the process is available</a:t>
            </a:r>
          </a:p>
          <a:p>
            <a:pPr lvl="0" rtl="0">
              <a:spcBef>
                <a:spcPts val="0"/>
              </a:spcBef>
              <a:buNone/>
            </a:pPr>
            <a:endParaRPr>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endParaRPr>
              <a:solidFill>
                <a:schemeClr val="dk1"/>
              </a:solidFill>
              <a:latin typeface="Times New Roman"/>
              <a:ea typeface="Times New Roman"/>
              <a:cs typeface="Times New Roman"/>
              <a:sym typeface="Times New Roman"/>
            </a:endParaRPr>
          </a:p>
        </p:txBody>
      </p:sp>
      <p:sp>
        <p:nvSpPr>
          <p:cNvPr id="230" name="Shape 23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18</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791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r>
              <a:rPr lang="en" dirty="0"/>
              <a:t>This might work better in an appendix, and verbally described while on the animal slide. Hannah - don’t worry about treating this with visuals if time is short. </a:t>
            </a:r>
          </a:p>
          <a:p>
            <a:pPr lvl="0">
              <a:spcBef>
                <a:spcPts val="0"/>
              </a:spcBef>
              <a:buNone/>
            </a:pPr>
            <a:endParaRPr dirty="0"/>
          </a:p>
          <a:p>
            <a:pPr marL="228600" lvl="0" indent="-165100" rtl="0">
              <a:lnSpc>
                <a:spcPct val="90000"/>
              </a:lnSpc>
              <a:spcBef>
                <a:spcPts val="1000"/>
              </a:spcBef>
              <a:buClr>
                <a:schemeClr val="dk1"/>
              </a:buClr>
              <a:buSzPct val="100000"/>
              <a:buChar char="•"/>
            </a:pPr>
            <a:r>
              <a:rPr lang="en" sz="1800" dirty="0">
                <a:solidFill>
                  <a:schemeClr val="dk1"/>
                </a:solidFill>
                <a:latin typeface="Calibri"/>
                <a:ea typeface="Calibri"/>
                <a:cs typeface="Calibri"/>
                <a:sym typeface="Calibri"/>
              </a:rPr>
              <a:t>Robust to the differences in data quality and coverage between students and across time</a:t>
            </a:r>
          </a:p>
          <a:p>
            <a:pPr marL="228600" lvl="0" indent="-165100" rtl="0">
              <a:lnSpc>
                <a:spcPct val="90000"/>
              </a:lnSpc>
              <a:spcBef>
                <a:spcPts val="1000"/>
              </a:spcBef>
              <a:buClr>
                <a:schemeClr val="dk1"/>
              </a:buClr>
              <a:buSzPct val="100000"/>
              <a:buChar char="•"/>
            </a:pPr>
            <a:r>
              <a:rPr lang="en" sz="1800" dirty="0">
                <a:solidFill>
                  <a:schemeClr val="dk1"/>
                </a:solidFill>
                <a:latin typeface="Calibri"/>
                <a:ea typeface="Calibri"/>
                <a:cs typeface="Calibri"/>
                <a:sym typeface="Calibri"/>
              </a:rPr>
              <a:t>Robust to the differences in relative importance of features between different classes and for different students</a:t>
            </a:r>
          </a:p>
        </p:txBody>
      </p:sp>
      <p:sp>
        <p:nvSpPr>
          <p:cNvPr id="237" name="Shape 2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88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marL="228600" marR="0" lvl="0" indent="-165100" algn="l" rtl="0">
              <a:lnSpc>
                <a:spcPct val="90000"/>
              </a:lnSpc>
              <a:spcBef>
                <a:spcPts val="0"/>
              </a:spcBef>
              <a:spcAft>
                <a:spcPts val="0"/>
              </a:spcAft>
              <a:buClr>
                <a:srgbClr val="FFFFFF"/>
              </a:buClr>
              <a:buSzPct val="100000"/>
              <a:buFont typeface="Arial"/>
              <a:buChar char="•"/>
            </a:pPr>
            <a:r>
              <a:rPr lang="en-US" sz="1100" dirty="0" smtClean="0">
                <a:solidFill>
                  <a:srgbClr val="FFFFFF"/>
                </a:solidFill>
              </a:rPr>
              <a:t>Student: HS GPA, HS class rank, AP exam scores, SAT Math and Verbal, entrance and placement exam scores, Current GPA, Previous Semester GPA, gender, age, Birth Year, Credits Enrolled, credits earned</a:t>
            </a:r>
          </a:p>
          <a:p>
            <a:pPr marL="228600" marR="0" lvl="0" indent="-165100" algn="l" rtl="0">
              <a:lnSpc>
                <a:spcPct val="90000"/>
              </a:lnSpc>
              <a:spcBef>
                <a:spcPts val="0"/>
              </a:spcBef>
              <a:spcAft>
                <a:spcPts val="0"/>
              </a:spcAft>
              <a:buClr>
                <a:srgbClr val="FFFFFF"/>
              </a:buClr>
              <a:buSzPct val="100000"/>
              <a:buFont typeface="Arial"/>
              <a:buChar char="•"/>
            </a:pPr>
            <a:endParaRPr lang="en-US" sz="11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100" dirty="0" smtClean="0">
                <a:solidFill>
                  <a:srgbClr val="FFFFFF"/>
                </a:solidFill>
              </a:rPr>
              <a:t>Course: (all rolling over the past 5 years) Number of students, </a:t>
            </a:r>
            <a:r>
              <a:rPr lang="en-US" sz="1100" dirty="0" err="1" smtClean="0">
                <a:solidFill>
                  <a:srgbClr val="FFFFFF"/>
                </a:solidFill>
              </a:rPr>
              <a:t>Avg</a:t>
            </a:r>
            <a:r>
              <a:rPr lang="en-US" sz="1100" dirty="0" smtClean="0">
                <a:solidFill>
                  <a:srgbClr val="FFFFFF"/>
                </a:solidFill>
              </a:rPr>
              <a:t> GPA, </a:t>
            </a:r>
            <a:r>
              <a:rPr lang="en-US" sz="1100" dirty="0" err="1" smtClean="0">
                <a:solidFill>
                  <a:srgbClr val="FFFFFF"/>
                </a:solidFill>
              </a:rPr>
              <a:t>Avg</a:t>
            </a:r>
            <a:r>
              <a:rPr lang="en-US" sz="1100" dirty="0" smtClean="0">
                <a:solidFill>
                  <a:srgbClr val="FFFFFF"/>
                </a:solidFill>
              </a:rPr>
              <a:t> WD frequency, </a:t>
            </a:r>
            <a:r>
              <a:rPr lang="en-US" sz="1100" dirty="0" err="1" smtClean="0">
                <a:solidFill>
                  <a:srgbClr val="FFFFFF"/>
                </a:solidFill>
              </a:rPr>
              <a:t>Avg</a:t>
            </a:r>
            <a:r>
              <a:rPr lang="en-US" sz="1100" dirty="0" smtClean="0">
                <a:solidFill>
                  <a:srgbClr val="FFFFFF"/>
                </a:solidFill>
              </a:rPr>
              <a:t> GPA incoming, </a:t>
            </a:r>
            <a:r>
              <a:rPr lang="en-US" sz="1100" dirty="0" err="1" smtClean="0">
                <a:solidFill>
                  <a:srgbClr val="FFFFFF"/>
                </a:solidFill>
              </a:rPr>
              <a:t>Avg</a:t>
            </a:r>
            <a:r>
              <a:rPr lang="en-US" sz="1100" dirty="0" smtClean="0">
                <a:solidFill>
                  <a:srgbClr val="FFFFFF"/>
                </a:solidFill>
              </a:rPr>
              <a:t> SAT Math and Verbal, </a:t>
            </a:r>
            <a:r>
              <a:rPr lang="en-US" sz="1100" dirty="0" err="1" smtClean="0">
                <a:solidFill>
                  <a:srgbClr val="FFFFFF"/>
                </a:solidFill>
              </a:rPr>
              <a:t>Avg</a:t>
            </a:r>
            <a:r>
              <a:rPr lang="en-US" sz="1100" dirty="0" smtClean="0">
                <a:solidFill>
                  <a:srgbClr val="FFFFFF"/>
                </a:solidFill>
              </a:rPr>
              <a:t> number of credits earned</a:t>
            </a:r>
          </a:p>
          <a:p>
            <a:pPr marL="228600" marR="0" lvl="0" indent="-165100" algn="l" rtl="0">
              <a:lnSpc>
                <a:spcPct val="90000"/>
              </a:lnSpc>
              <a:spcBef>
                <a:spcPts val="0"/>
              </a:spcBef>
              <a:spcAft>
                <a:spcPts val="0"/>
              </a:spcAft>
              <a:buClr>
                <a:srgbClr val="FFFFFF"/>
              </a:buClr>
              <a:buSzPct val="100000"/>
              <a:buFont typeface="Arial"/>
              <a:buChar char="•"/>
            </a:pPr>
            <a:endParaRPr lang="en-US" sz="11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100" dirty="0" smtClean="0">
                <a:solidFill>
                  <a:srgbClr val="FFFFFF"/>
                </a:solidFill>
              </a:rPr>
              <a:t>Relative Stats: The difference between course and student statistics</a:t>
            </a:r>
          </a:p>
          <a:p>
            <a:pPr marL="228600" marR="0" lvl="0" indent="-165100" algn="l" rtl="0">
              <a:lnSpc>
                <a:spcPct val="90000"/>
              </a:lnSpc>
              <a:spcBef>
                <a:spcPts val="0"/>
              </a:spcBef>
              <a:spcAft>
                <a:spcPts val="0"/>
              </a:spcAft>
              <a:buClr>
                <a:srgbClr val="FFFFFF"/>
              </a:buClr>
              <a:buSzPct val="100000"/>
              <a:buFont typeface="Arial"/>
              <a:buChar char="•"/>
            </a:pPr>
            <a:endParaRPr lang="en-US" sz="11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100" dirty="0" smtClean="0">
                <a:solidFill>
                  <a:srgbClr val="FFFFFF"/>
                </a:solidFill>
              </a:rPr>
              <a:t>Course Distributed Representation</a:t>
            </a:r>
          </a:p>
          <a:p>
            <a:pPr marL="228600" marR="0" lvl="0" indent="-165100" algn="l" rtl="0">
              <a:lnSpc>
                <a:spcPct val="90000"/>
              </a:lnSpc>
              <a:spcBef>
                <a:spcPts val="0"/>
              </a:spcBef>
              <a:spcAft>
                <a:spcPts val="0"/>
              </a:spcAft>
              <a:buClr>
                <a:srgbClr val="FFFFFF"/>
              </a:buClr>
              <a:buSzPct val="100000"/>
              <a:buFont typeface="Arial"/>
              <a:buChar char="•"/>
            </a:pPr>
            <a:endParaRPr lang="en-US" sz="11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100" dirty="0" smtClean="0">
                <a:solidFill>
                  <a:srgbClr val="FFFFFF"/>
                </a:solidFill>
              </a:rPr>
              <a:t>Course Difficulty Model: Individual Course plus the sum of the full </a:t>
            </a:r>
            <a:r>
              <a:rPr lang="en-US" sz="1100" dirty="0" err="1" smtClean="0">
                <a:solidFill>
                  <a:srgbClr val="FFFFFF"/>
                </a:solidFill>
              </a:rPr>
              <a:t>schedual</a:t>
            </a:r>
            <a:endParaRPr lang="en-US" sz="1100" dirty="0" smtClean="0">
              <a:solidFill>
                <a:srgbClr val="FFFFFF"/>
              </a:solidFill>
            </a:endParaRPr>
          </a:p>
        </p:txBody>
      </p:sp>
      <p:sp>
        <p:nvSpPr>
          <p:cNvPr id="237" name="Shape 2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911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dirty="0">
                <a:solidFill>
                  <a:schemeClr val="dk1"/>
                </a:solidFill>
                <a:latin typeface="Calibri"/>
                <a:ea typeface="Calibri"/>
                <a:cs typeface="Calibri"/>
                <a:sym typeface="Calibri"/>
              </a:rPr>
              <a:t>Topic areas</a:t>
            </a: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How</a:t>
            </a:r>
            <a:r>
              <a:rPr lang="en-US" sz="1200" baseline="0" dirty="0" smtClean="0">
                <a:solidFill>
                  <a:schemeClr val="dk1"/>
                </a:solidFill>
                <a:latin typeface="Calibri"/>
                <a:ea typeface="Calibri"/>
                <a:cs typeface="Calibri"/>
                <a:sym typeface="Calibri"/>
              </a:rPr>
              <a:t> we were first exposed to data science</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Where</a:t>
            </a:r>
            <a:r>
              <a:rPr lang="en-US" sz="1200" baseline="0" dirty="0" smtClean="0">
                <a:solidFill>
                  <a:schemeClr val="dk1"/>
                </a:solidFill>
                <a:latin typeface="Calibri"/>
                <a:ea typeface="Calibri"/>
                <a:cs typeface="Calibri"/>
                <a:sym typeface="Calibri"/>
              </a:rPr>
              <a:t> we are now, highlighting our large project</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Where we can go in the future</a:t>
            </a:r>
          </a:p>
        </p:txBody>
      </p:sp>
    </p:spTree>
    <p:extLst>
      <p:ext uri="{BB962C8B-B14F-4D97-AF65-F5344CB8AC3E}">
        <p14:creationId xmlns:p14="http://schemas.microsoft.com/office/powerpoint/2010/main" val="1899990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marL="228600" marR="0" lvl="0" indent="-165100" algn="l" rtl="0">
              <a:lnSpc>
                <a:spcPct val="90000"/>
              </a:lnSpc>
              <a:spcBef>
                <a:spcPts val="0"/>
              </a:spcBef>
              <a:spcAft>
                <a:spcPts val="0"/>
              </a:spcAft>
              <a:buClr>
                <a:srgbClr val="FFFFFF"/>
              </a:buClr>
              <a:buSzPct val="100000"/>
              <a:buFont typeface="Arial"/>
              <a:buChar char="•"/>
            </a:pPr>
            <a:r>
              <a:rPr lang="en-US" sz="1100" dirty="0" smtClean="0">
                <a:solidFill>
                  <a:srgbClr val="FFFFFF"/>
                </a:solidFill>
              </a:rPr>
              <a:t>Student: HS GPA, HS class rank, AP exam scores, SAT Math and Verbal, entrance and placement exam scores, Current GPA, Previous Semester GPA, gender, age, Birth Year, Credits Enrolled, credits earned</a:t>
            </a:r>
          </a:p>
          <a:p>
            <a:pPr marL="228600" marR="0" lvl="0" indent="-165100" algn="l" rtl="0">
              <a:lnSpc>
                <a:spcPct val="90000"/>
              </a:lnSpc>
              <a:spcBef>
                <a:spcPts val="0"/>
              </a:spcBef>
              <a:spcAft>
                <a:spcPts val="0"/>
              </a:spcAft>
              <a:buClr>
                <a:srgbClr val="FFFFFF"/>
              </a:buClr>
              <a:buSzPct val="100000"/>
              <a:buFont typeface="Arial"/>
              <a:buChar char="•"/>
            </a:pPr>
            <a:endParaRPr lang="en-US" sz="11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100" dirty="0" smtClean="0">
                <a:solidFill>
                  <a:srgbClr val="FFFFFF"/>
                </a:solidFill>
              </a:rPr>
              <a:t>Course: (all rolling over the past 5 years) Number of students, </a:t>
            </a:r>
            <a:r>
              <a:rPr lang="en-US" sz="1100" dirty="0" err="1" smtClean="0">
                <a:solidFill>
                  <a:srgbClr val="FFFFFF"/>
                </a:solidFill>
              </a:rPr>
              <a:t>Avg</a:t>
            </a:r>
            <a:r>
              <a:rPr lang="en-US" sz="1100" dirty="0" smtClean="0">
                <a:solidFill>
                  <a:srgbClr val="FFFFFF"/>
                </a:solidFill>
              </a:rPr>
              <a:t> GPA, </a:t>
            </a:r>
            <a:r>
              <a:rPr lang="en-US" sz="1100" dirty="0" err="1" smtClean="0">
                <a:solidFill>
                  <a:srgbClr val="FFFFFF"/>
                </a:solidFill>
              </a:rPr>
              <a:t>Avg</a:t>
            </a:r>
            <a:r>
              <a:rPr lang="en-US" sz="1100" dirty="0" smtClean="0">
                <a:solidFill>
                  <a:srgbClr val="FFFFFF"/>
                </a:solidFill>
              </a:rPr>
              <a:t> WD frequency, </a:t>
            </a:r>
            <a:r>
              <a:rPr lang="en-US" sz="1100" dirty="0" err="1" smtClean="0">
                <a:solidFill>
                  <a:srgbClr val="FFFFFF"/>
                </a:solidFill>
              </a:rPr>
              <a:t>Avg</a:t>
            </a:r>
            <a:r>
              <a:rPr lang="en-US" sz="1100" dirty="0" smtClean="0">
                <a:solidFill>
                  <a:srgbClr val="FFFFFF"/>
                </a:solidFill>
              </a:rPr>
              <a:t> GPA incoming, </a:t>
            </a:r>
            <a:r>
              <a:rPr lang="en-US" sz="1100" dirty="0" err="1" smtClean="0">
                <a:solidFill>
                  <a:srgbClr val="FFFFFF"/>
                </a:solidFill>
              </a:rPr>
              <a:t>Avg</a:t>
            </a:r>
            <a:r>
              <a:rPr lang="en-US" sz="1100" dirty="0" smtClean="0">
                <a:solidFill>
                  <a:srgbClr val="FFFFFF"/>
                </a:solidFill>
              </a:rPr>
              <a:t> SAT Math and Verbal, </a:t>
            </a:r>
            <a:r>
              <a:rPr lang="en-US" sz="1100" dirty="0" err="1" smtClean="0">
                <a:solidFill>
                  <a:srgbClr val="FFFFFF"/>
                </a:solidFill>
              </a:rPr>
              <a:t>Avg</a:t>
            </a:r>
            <a:r>
              <a:rPr lang="en-US" sz="1100" dirty="0" smtClean="0">
                <a:solidFill>
                  <a:srgbClr val="FFFFFF"/>
                </a:solidFill>
              </a:rPr>
              <a:t> number of credits earned</a:t>
            </a:r>
          </a:p>
          <a:p>
            <a:pPr marL="228600" marR="0" lvl="0" indent="-165100" algn="l" rtl="0">
              <a:lnSpc>
                <a:spcPct val="90000"/>
              </a:lnSpc>
              <a:spcBef>
                <a:spcPts val="0"/>
              </a:spcBef>
              <a:spcAft>
                <a:spcPts val="0"/>
              </a:spcAft>
              <a:buClr>
                <a:srgbClr val="FFFFFF"/>
              </a:buClr>
              <a:buSzPct val="100000"/>
              <a:buFont typeface="Arial"/>
              <a:buChar char="•"/>
            </a:pPr>
            <a:endParaRPr lang="en-US" sz="11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100" dirty="0" smtClean="0">
                <a:solidFill>
                  <a:srgbClr val="FFFFFF"/>
                </a:solidFill>
              </a:rPr>
              <a:t>Relative Stats: The difference between course and student statistics</a:t>
            </a:r>
          </a:p>
          <a:p>
            <a:pPr marL="228600" marR="0" lvl="0" indent="-165100" algn="l" rtl="0">
              <a:lnSpc>
                <a:spcPct val="90000"/>
              </a:lnSpc>
              <a:spcBef>
                <a:spcPts val="0"/>
              </a:spcBef>
              <a:spcAft>
                <a:spcPts val="0"/>
              </a:spcAft>
              <a:buClr>
                <a:srgbClr val="FFFFFF"/>
              </a:buClr>
              <a:buSzPct val="100000"/>
              <a:buFont typeface="Arial"/>
              <a:buChar char="•"/>
            </a:pPr>
            <a:endParaRPr lang="en-US" sz="11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100" dirty="0" smtClean="0">
                <a:solidFill>
                  <a:srgbClr val="FFFFFF"/>
                </a:solidFill>
              </a:rPr>
              <a:t>Course Distributed Representation</a:t>
            </a:r>
          </a:p>
          <a:p>
            <a:pPr marL="228600" marR="0" lvl="0" indent="-165100" algn="l" rtl="0">
              <a:lnSpc>
                <a:spcPct val="90000"/>
              </a:lnSpc>
              <a:spcBef>
                <a:spcPts val="0"/>
              </a:spcBef>
              <a:spcAft>
                <a:spcPts val="0"/>
              </a:spcAft>
              <a:buClr>
                <a:srgbClr val="FFFFFF"/>
              </a:buClr>
              <a:buSzPct val="100000"/>
              <a:buFont typeface="Arial"/>
              <a:buChar char="•"/>
            </a:pPr>
            <a:endParaRPr lang="en-US" sz="11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100" dirty="0" smtClean="0">
                <a:solidFill>
                  <a:srgbClr val="FFFFFF"/>
                </a:solidFill>
              </a:rPr>
              <a:t>Course Difficulty Model: Individual Course plus the sum of the full </a:t>
            </a:r>
            <a:r>
              <a:rPr lang="en-US" sz="1100" dirty="0" err="1" smtClean="0">
                <a:solidFill>
                  <a:srgbClr val="FFFFFF"/>
                </a:solidFill>
              </a:rPr>
              <a:t>schedual</a:t>
            </a:r>
            <a:endParaRPr lang="en-US" sz="1100" dirty="0" smtClean="0">
              <a:solidFill>
                <a:srgbClr val="FFFFFF"/>
              </a:solidFill>
            </a:endParaRPr>
          </a:p>
        </p:txBody>
      </p:sp>
      <p:sp>
        <p:nvSpPr>
          <p:cNvPr id="237" name="Shape 2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478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marL="228600" marR="0" lvl="0" indent="-165100" algn="l" rtl="0">
              <a:lnSpc>
                <a:spcPct val="90000"/>
              </a:lnSpc>
              <a:spcBef>
                <a:spcPts val="0"/>
              </a:spcBef>
              <a:spcAft>
                <a:spcPts val="0"/>
              </a:spcAft>
              <a:buClr>
                <a:srgbClr val="FFFFFF"/>
              </a:buClr>
              <a:buSzPct val="100000"/>
              <a:buFont typeface="Arial"/>
              <a:buChar char="•"/>
            </a:pPr>
            <a:r>
              <a:rPr lang="en-US" sz="1100" dirty="0" smtClean="0">
                <a:solidFill>
                  <a:srgbClr val="FFFFFF"/>
                </a:solidFill>
              </a:rPr>
              <a:t>Student: HS GPA, HS class rank, AP exam scores, SAT Math and Verbal, entrance and placement exam scores, Current GPA, Previous Semester GPA, gender, age, Birth Year, Credits Enrolled, credits earned</a:t>
            </a:r>
          </a:p>
          <a:p>
            <a:pPr marL="228600" marR="0" lvl="0" indent="-165100" algn="l" rtl="0">
              <a:lnSpc>
                <a:spcPct val="90000"/>
              </a:lnSpc>
              <a:spcBef>
                <a:spcPts val="0"/>
              </a:spcBef>
              <a:spcAft>
                <a:spcPts val="0"/>
              </a:spcAft>
              <a:buClr>
                <a:srgbClr val="FFFFFF"/>
              </a:buClr>
              <a:buSzPct val="100000"/>
              <a:buFont typeface="Arial"/>
              <a:buChar char="•"/>
            </a:pPr>
            <a:endParaRPr lang="en-US" sz="11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100" dirty="0" smtClean="0">
                <a:solidFill>
                  <a:srgbClr val="FFFFFF"/>
                </a:solidFill>
              </a:rPr>
              <a:t>Course: (all rolling over the past 5 years) Number of students, </a:t>
            </a:r>
            <a:r>
              <a:rPr lang="en-US" sz="1100" dirty="0" err="1" smtClean="0">
                <a:solidFill>
                  <a:srgbClr val="FFFFFF"/>
                </a:solidFill>
              </a:rPr>
              <a:t>Avg</a:t>
            </a:r>
            <a:r>
              <a:rPr lang="en-US" sz="1100" dirty="0" smtClean="0">
                <a:solidFill>
                  <a:srgbClr val="FFFFFF"/>
                </a:solidFill>
              </a:rPr>
              <a:t> GPA, </a:t>
            </a:r>
            <a:r>
              <a:rPr lang="en-US" sz="1100" dirty="0" err="1" smtClean="0">
                <a:solidFill>
                  <a:srgbClr val="FFFFFF"/>
                </a:solidFill>
              </a:rPr>
              <a:t>Avg</a:t>
            </a:r>
            <a:r>
              <a:rPr lang="en-US" sz="1100" dirty="0" smtClean="0">
                <a:solidFill>
                  <a:srgbClr val="FFFFFF"/>
                </a:solidFill>
              </a:rPr>
              <a:t> WD frequency, </a:t>
            </a:r>
            <a:r>
              <a:rPr lang="en-US" sz="1100" dirty="0" err="1" smtClean="0">
                <a:solidFill>
                  <a:srgbClr val="FFFFFF"/>
                </a:solidFill>
              </a:rPr>
              <a:t>Avg</a:t>
            </a:r>
            <a:r>
              <a:rPr lang="en-US" sz="1100" dirty="0" smtClean="0">
                <a:solidFill>
                  <a:srgbClr val="FFFFFF"/>
                </a:solidFill>
              </a:rPr>
              <a:t> GPA incoming, </a:t>
            </a:r>
            <a:r>
              <a:rPr lang="en-US" sz="1100" dirty="0" err="1" smtClean="0">
                <a:solidFill>
                  <a:srgbClr val="FFFFFF"/>
                </a:solidFill>
              </a:rPr>
              <a:t>Avg</a:t>
            </a:r>
            <a:r>
              <a:rPr lang="en-US" sz="1100" dirty="0" smtClean="0">
                <a:solidFill>
                  <a:srgbClr val="FFFFFF"/>
                </a:solidFill>
              </a:rPr>
              <a:t> SAT Math and Verbal, </a:t>
            </a:r>
            <a:r>
              <a:rPr lang="en-US" sz="1100" dirty="0" err="1" smtClean="0">
                <a:solidFill>
                  <a:srgbClr val="FFFFFF"/>
                </a:solidFill>
              </a:rPr>
              <a:t>Avg</a:t>
            </a:r>
            <a:r>
              <a:rPr lang="en-US" sz="1100" dirty="0" smtClean="0">
                <a:solidFill>
                  <a:srgbClr val="FFFFFF"/>
                </a:solidFill>
              </a:rPr>
              <a:t> number of credits earned</a:t>
            </a:r>
          </a:p>
          <a:p>
            <a:pPr marL="228600" marR="0" lvl="0" indent="-165100" algn="l" rtl="0">
              <a:lnSpc>
                <a:spcPct val="90000"/>
              </a:lnSpc>
              <a:spcBef>
                <a:spcPts val="0"/>
              </a:spcBef>
              <a:spcAft>
                <a:spcPts val="0"/>
              </a:spcAft>
              <a:buClr>
                <a:srgbClr val="FFFFFF"/>
              </a:buClr>
              <a:buSzPct val="100000"/>
              <a:buFont typeface="Arial"/>
              <a:buChar char="•"/>
            </a:pPr>
            <a:endParaRPr lang="en-US" sz="11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100" dirty="0" smtClean="0">
                <a:solidFill>
                  <a:srgbClr val="FFFFFF"/>
                </a:solidFill>
              </a:rPr>
              <a:t>Relative Stats: The difference between course and student statistics</a:t>
            </a:r>
          </a:p>
          <a:p>
            <a:pPr marL="228600" marR="0" lvl="0" indent="-165100" algn="l" rtl="0">
              <a:lnSpc>
                <a:spcPct val="90000"/>
              </a:lnSpc>
              <a:spcBef>
                <a:spcPts val="0"/>
              </a:spcBef>
              <a:spcAft>
                <a:spcPts val="0"/>
              </a:spcAft>
              <a:buClr>
                <a:srgbClr val="FFFFFF"/>
              </a:buClr>
              <a:buSzPct val="100000"/>
              <a:buFont typeface="Arial"/>
              <a:buChar char="•"/>
            </a:pPr>
            <a:endParaRPr lang="en-US" sz="11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100" dirty="0" smtClean="0">
                <a:solidFill>
                  <a:srgbClr val="FFFFFF"/>
                </a:solidFill>
              </a:rPr>
              <a:t>Course Distributed Representation</a:t>
            </a:r>
          </a:p>
          <a:p>
            <a:pPr marL="228600" marR="0" lvl="0" indent="-165100" algn="l" rtl="0">
              <a:lnSpc>
                <a:spcPct val="90000"/>
              </a:lnSpc>
              <a:spcBef>
                <a:spcPts val="0"/>
              </a:spcBef>
              <a:spcAft>
                <a:spcPts val="0"/>
              </a:spcAft>
              <a:buClr>
                <a:srgbClr val="FFFFFF"/>
              </a:buClr>
              <a:buSzPct val="100000"/>
              <a:buFont typeface="Arial"/>
              <a:buChar char="•"/>
            </a:pPr>
            <a:endParaRPr lang="en-US" sz="11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100" dirty="0" smtClean="0">
                <a:solidFill>
                  <a:srgbClr val="FFFFFF"/>
                </a:solidFill>
              </a:rPr>
              <a:t>Course Difficulty Model: Individual Course plus the sum of the full </a:t>
            </a:r>
            <a:r>
              <a:rPr lang="en-US" sz="1100" dirty="0" err="1" smtClean="0">
                <a:solidFill>
                  <a:srgbClr val="FFFFFF"/>
                </a:solidFill>
              </a:rPr>
              <a:t>schedual</a:t>
            </a:r>
            <a:endParaRPr lang="en-US" sz="1100" dirty="0" smtClean="0">
              <a:solidFill>
                <a:srgbClr val="FFFFFF"/>
              </a:solidFill>
            </a:endParaRPr>
          </a:p>
        </p:txBody>
      </p:sp>
      <p:sp>
        <p:nvSpPr>
          <p:cNvPr id="237" name="Shape 2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523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1815431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153986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1475369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467207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1096859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1419749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Blue boxes: Anything related to the student</a:t>
            </a:r>
          </a:p>
          <a:p>
            <a:pPr lvl="0" rtl="0">
              <a:spcBef>
                <a:spcPts val="0"/>
              </a:spcBef>
              <a:buNone/>
            </a:pPr>
            <a:r>
              <a:rPr lang="en">
                <a:solidFill>
                  <a:schemeClr val="dk1"/>
                </a:solidFill>
              </a:rPr>
              <a:t>Green boxes:  Anything related to the course</a:t>
            </a:r>
          </a:p>
          <a:p>
            <a:pPr lvl="0" rtl="0">
              <a:spcBef>
                <a:spcPts val="0"/>
              </a:spcBef>
              <a:buNone/>
            </a:pPr>
            <a:r>
              <a:rPr lang="en"/>
              <a:t>~ supervised machine learning &gt; Classification regression tree &gt; gradient boosted tree</a:t>
            </a:r>
          </a:p>
          <a:p>
            <a:pPr lvl="0" rtl="0">
              <a:spcBef>
                <a:spcPts val="0"/>
              </a:spcBef>
              <a:buNone/>
            </a:pPr>
            <a:r>
              <a:rPr lang="en"/>
              <a:t>~2000 trees, each one with up to 10 branches.</a:t>
            </a:r>
          </a:p>
          <a:p>
            <a:pPr lvl="0" rtl="0">
              <a:spcBef>
                <a:spcPts val="0"/>
              </a:spcBef>
              <a:buNone/>
            </a:pPr>
            <a:r>
              <a:rPr lang="en"/>
              <a:t>~45 variables in the model</a:t>
            </a:r>
          </a:p>
        </p:txBody>
      </p:sp>
    </p:spTree>
    <p:extLst>
      <p:ext uri="{BB962C8B-B14F-4D97-AF65-F5344CB8AC3E}">
        <p14:creationId xmlns:p14="http://schemas.microsoft.com/office/powerpoint/2010/main" val="1916236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6065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dirty="0">
                <a:solidFill>
                  <a:schemeClr val="dk1"/>
                </a:solidFill>
                <a:latin typeface="Calibri"/>
                <a:ea typeface="Calibri"/>
                <a:cs typeface="Calibri"/>
                <a:sym typeface="Calibri"/>
              </a:rPr>
              <a:t>Topic areas</a:t>
            </a: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How</a:t>
            </a:r>
            <a:r>
              <a:rPr lang="en-US" sz="1200" baseline="0" dirty="0" smtClean="0">
                <a:solidFill>
                  <a:schemeClr val="dk1"/>
                </a:solidFill>
                <a:latin typeface="Calibri"/>
                <a:ea typeface="Calibri"/>
                <a:cs typeface="Calibri"/>
                <a:sym typeface="Calibri"/>
              </a:rPr>
              <a:t> we were first exposed to data science</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Where</a:t>
            </a:r>
            <a:r>
              <a:rPr lang="en-US" sz="1200" baseline="0" dirty="0" smtClean="0">
                <a:solidFill>
                  <a:schemeClr val="dk1"/>
                </a:solidFill>
                <a:latin typeface="Calibri"/>
                <a:ea typeface="Calibri"/>
                <a:cs typeface="Calibri"/>
                <a:sym typeface="Calibri"/>
              </a:rPr>
              <a:t> we are now, highlighting our large project</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Where we can go in the future</a:t>
            </a:r>
          </a:p>
        </p:txBody>
      </p:sp>
    </p:spTree>
    <p:extLst>
      <p:ext uri="{BB962C8B-B14F-4D97-AF65-F5344CB8AC3E}">
        <p14:creationId xmlns:p14="http://schemas.microsoft.com/office/powerpoint/2010/main" val="485295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rtl="0">
              <a:spcBef>
                <a:spcPts val="0"/>
              </a:spcBef>
              <a:buNone/>
            </a:pPr>
            <a:r>
              <a:rPr lang="en"/>
              <a:t>Fall 2015 and spring 2016 used for validation. Model believes it is January 1st, 2016 when showing Spring 2016 data.</a:t>
            </a:r>
          </a:p>
          <a:p>
            <a:pPr lvl="0" rtl="0">
              <a:spcBef>
                <a:spcPts val="0"/>
              </a:spcBef>
              <a:buNone/>
            </a:pPr>
            <a:endParaRPr/>
          </a:p>
          <a:p>
            <a:pPr lvl="0" rtl="0">
              <a:spcBef>
                <a:spcPts val="0"/>
              </a:spcBef>
              <a:buNone/>
            </a:pPr>
            <a:endParaRPr/>
          </a:p>
        </p:txBody>
      </p:sp>
    </p:spTree>
    <p:extLst>
      <p:ext uri="{BB962C8B-B14F-4D97-AF65-F5344CB8AC3E}">
        <p14:creationId xmlns:p14="http://schemas.microsoft.com/office/powerpoint/2010/main" val="1263059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Taking that into account an advisor has many options at their disposal to address this. One of those options might simply be that knowing that this course is going to be difficult the advisor and student could have a conversation about learning support opportunities around campus for this class (office hours, tutors ….). This allows the advisor to have a proactive discussion with the student before the semester starts rather than reactively meeting after the student has made a poor grade on the first test. </a:t>
            </a:r>
          </a:p>
          <a:p>
            <a:pPr lvl="0">
              <a:spcBef>
                <a:spcPts val="0"/>
              </a:spcBef>
              <a:buNone/>
            </a:pPr>
            <a:endParaRPr/>
          </a:p>
          <a:p>
            <a:pPr lvl="0">
              <a:spcBef>
                <a:spcPts val="0"/>
              </a:spcBef>
              <a:buNone/>
            </a:pPr>
            <a:endParaRPr/>
          </a:p>
          <a:p>
            <a:pPr lvl="0" rtl="0">
              <a:spcBef>
                <a:spcPts val="0"/>
              </a:spcBef>
              <a:buNone/>
            </a:pPr>
            <a:r>
              <a:rPr lang="en"/>
              <a:t>Alternatively, the student and advisor may decide that this course might be better to take in their sophmore year after they have developed better student/learning habits and skills. In this case the advisor can “try an alternative schedule  </a:t>
            </a:r>
          </a:p>
        </p:txBody>
      </p:sp>
    </p:spTree>
    <p:extLst>
      <p:ext uri="{BB962C8B-B14F-4D97-AF65-F5344CB8AC3E}">
        <p14:creationId xmlns:p14="http://schemas.microsoft.com/office/powerpoint/2010/main" val="1068759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20922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As an example, the student may be better served taking MATH 110 which would still progress the student towards their degree while allowing the student to develop skills in the meantime that might help them succeed in them 110 when they do take it. </a:t>
            </a:r>
          </a:p>
        </p:txBody>
      </p:sp>
    </p:spTree>
    <p:extLst>
      <p:ext uri="{BB962C8B-B14F-4D97-AF65-F5344CB8AC3E}">
        <p14:creationId xmlns:p14="http://schemas.microsoft.com/office/powerpoint/2010/main" val="1450724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r>
              <a:rPr lang="en" dirty="0"/>
              <a:t>This might work better in an appendix, and verbally described while on the animal slide. Hannah - don’t worry about treating this with visuals if time is short. </a:t>
            </a:r>
          </a:p>
          <a:p>
            <a:pPr lvl="0">
              <a:spcBef>
                <a:spcPts val="0"/>
              </a:spcBef>
              <a:buNone/>
            </a:pPr>
            <a:endParaRPr dirty="0"/>
          </a:p>
          <a:p>
            <a:pPr marL="228600" lvl="0" indent="-165100" rtl="0">
              <a:lnSpc>
                <a:spcPct val="90000"/>
              </a:lnSpc>
              <a:spcBef>
                <a:spcPts val="1000"/>
              </a:spcBef>
              <a:buClr>
                <a:schemeClr val="dk1"/>
              </a:buClr>
              <a:buSzPct val="100000"/>
              <a:buChar char="•"/>
            </a:pPr>
            <a:r>
              <a:rPr lang="en" sz="1800" dirty="0">
                <a:solidFill>
                  <a:schemeClr val="dk1"/>
                </a:solidFill>
                <a:latin typeface="Calibri"/>
                <a:ea typeface="Calibri"/>
                <a:cs typeface="Calibri"/>
                <a:sym typeface="Calibri"/>
              </a:rPr>
              <a:t>Robust to the differences in data quality and coverage between students and across time</a:t>
            </a:r>
          </a:p>
          <a:p>
            <a:pPr marL="228600" lvl="0" indent="-165100" rtl="0">
              <a:lnSpc>
                <a:spcPct val="90000"/>
              </a:lnSpc>
              <a:spcBef>
                <a:spcPts val="1000"/>
              </a:spcBef>
              <a:buClr>
                <a:schemeClr val="dk1"/>
              </a:buClr>
              <a:buSzPct val="100000"/>
              <a:buChar char="•"/>
            </a:pPr>
            <a:r>
              <a:rPr lang="en" sz="1800" dirty="0">
                <a:solidFill>
                  <a:schemeClr val="dk1"/>
                </a:solidFill>
                <a:latin typeface="Calibri"/>
                <a:ea typeface="Calibri"/>
                <a:cs typeface="Calibri"/>
                <a:sym typeface="Calibri"/>
              </a:rPr>
              <a:t>Robust to the differences in relative importance of features between different classes and for different students</a:t>
            </a:r>
          </a:p>
        </p:txBody>
      </p:sp>
      <p:sp>
        <p:nvSpPr>
          <p:cNvPr id="237" name="Shape 2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819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dirty="0">
                <a:solidFill>
                  <a:schemeClr val="dk1"/>
                </a:solidFill>
                <a:latin typeface="Calibri"/>
                <a:ea typeface="Calibri"/>
                <a:cs typeface="Calibri"/>
                <a:sym typeface="Calibri"/>
              </a:rPr>
              <a:t>Topic areas</a:t>
            </a: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How</a:t>
            </a:r>
            <a:r>
              <a:rPr lang="en-US" sz="1200" baseline="0" dirty="0" smtClean="0">
                <a:solidFill>
                  <a:schemeClr val="dk1"/>
                </a:solidFill>
                <a:latin typeface="Calibri"/>
                <a:ea typeface="Calibri"/>
                <a:cs typeface="Calibri"/>
                <a:sym typeface="Calibri"/>
              </a:rPr>
              <a:t> we were first exposed to data science</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Where</a:t>
            </a:r>
            <a:r>
              <a:rPr lang="en-US" sz="1200" baseline="0" dirty="0" smtClean="0">
                <a:solidFill>
                  <a:schemeClr val="dk1"/>
                </a:solidFill>
                <a:latin typeface="Calibri"/>
                <a:ea typeface="Calibri"/>
                <a:cs typeface="Calibri"/>
                <a:sym typeface="Calibri"/>
              </a:rPr>
              <a:t> we are now, highlighting our large project</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Where we can go in the future</a:t>
            </a:r>
          </a:p>
        </p:txBody>
      </p:sp>
    </p:spTree>
    <p:extLst>
      <p:ext uri="{BB962C8B-B14F-4D97-AF65-F5344CB8AC3E}">
        <p14:creationId xmlns:p14="http://schemas.microsoft.com/office/powerpoint/2010/main" val="182335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dirty="0">
                <a:solidFill>
                  <a:schemeClr val="dk1"/>
                </a:solidFill>
                <a:latin typeface="Calibri"/>
                <a:ea typeface="Calibri"/>
                <a:cs typeface="Calibri"/>
                <a:sym typeface="Calibri"/>
              </a:rPr>
              <a:t>Topic areas</a:t>
            </a: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How</a:t>
            </a:r>
            <a:r>
              <a:rPr lang="en-US" sz="1200" baseline="0" dirty="0" smtClean="0">
                <a:solidFill>
                  <a:schemeClr val="dk1"/>
                </a:solidFill>
                <a:latin typeface="Calibri"/>
                <a:ea typeface="Calibri"/>
                <a:cs typeface="Calibri"/>
                <a:sym typeface="Calibri"/>
              </a:rPr>
              <a:t> we were first exposed to data science</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Where</a:t>
            </a:r>
            <a:r>
              <a:rPr lang="en-US" sz="1200" baseline="0" dirty="0" smtClean="0">
                <a:solidFill>
                  <a:schemeClr val="dk1"/>
                </a:solidFill>
                <a:latin typeface="Calibri"/>
                <a:ea typeface="Calibri"/>
                <a:cs typeface="Calibri"/>
                <a:sym typeface="Calibri"/>
              </a:rPr>
              <a:t> we are now, highlighting our large project</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Where we can go in the future</a:t>
            </a:r>
          </a:p>
        </p:txBody>
      </p:sp>
    </p:spTree>
    <p:extLst>
      <p:ext uri="{BB962C8B-B14F-4D97-AF65-F5344CB8AC3E}">
        <p14:creationId xmlns:p14="http://schemas.microsoft.com/office/powerpoint/2010/main" val="10280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dirty="0">
                <a:solidFill>
                  <a:schemeClr val="dk1"/>
                </a:solidFill>
                <a:latin typeface="Calibri"/>
                <a:ea typeface="Calibri"/>
                <a:cs typeface="Calibri"/>
                <a:sym typeface="Calibri"/>
              </a:rPr>
              <a:t>Topic areas</a:t>
            </a: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How</a:t>
            </a:r>
            <a:r>
              <a:rPr lang="en-US" sz="1200" baseline="0" dirty="0" smtClean="0">
                <a:solidFill>
                  <a:schemeClr val="dk1"/>
                </a:solidFill>
                <a:latin typeface="Calibri"/>
                <a:ea typeface="Calibri"/>
                <a:cs typeface="Calibri"/>
                <a:sym typeface="Calibri"/>
              </a:rPr>
              <a:t> we were first exposed to data science</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Where</a:t>
            </a:r>
            <a:r>
              <a:rPr lang="en-US" sz="1200" baseline="0" dirty="0" smtClean="0">
                <a:solidFill>
                  <a:schemeClr val="dk1"/>
                </a:solidFill>
                <a:latin typeface="Calibri"/>
                <a:ea typeface="Calibri"/>
                <a:cs typeface="Calibri"/>
                <a:sym typeface="Calibri"/>
              </a:rPr>
              <a:t> we are now, highlighting our large project</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Where we can go in the future</a:t>
            </a:r>
          </a:p>
        </p:txBody>
      </p:sp>
    </p:spTree>
    <p:extLst>
      <p:ext uri="{BB962C8B-B14F-4D97-AF65-F5344CB8AC3E}">
        <p14:creationId xmlns:p14="http://schemas.microsoft.com/office/powerpoint/2010/main" val="912062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dirty="0">
                <a:solidFill>
                  <a:schemeClr val="dk1"/>
                </a:solidFill>
                <a:latin typeface="Calibri"/>
                <a:ea typeface="Calibri"/>
                <a:cs typeface="Calibri"/>
                <a:sym typeface="Calibri"/>
              </a:rPr>
              <a:t>Topic areas</a:t>
            </a: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How</a:t>
            </a:r>
            <a:r>
              <a:rPr lang="en-US" sz="1200" baseline="0" dirty="0" smtClean="0">
                <a:solidFill>
                  <a:schemeClr val="dk1"/>
                </a:solidFill>
                <a:latin typeface="Calibri"/>
                <a:ea typeface="Calibri"/>
                <a:cs typeface="Calibri"/>
                <a:sym typeface="Calibri"/>
              </a:rPr>
              <a:t> we were first exposed to data science</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Where</a:t>
            </a:r>
            <a:r>
              <a:rPr lang="en-US" sz="1200" baseline="0" dirty="0" smtClean="0">
                <a:solidFill>
                  <a:schemeClr val="dk1"/>
                </a:solidFill>
                <a:latin typeface="Calibri"/>
                <a:ea typeface="Calibri"/>
                <a:cs typeface="Calibri"/>
                <a:sym typeface="Calibri"/>
              </a:rPr>
              <a:t> we are now, highlighting our large project</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Where we can go in the future</a:t>
            </a:r>
          </a:p>
        </p:txBody>
      </p:sp>
    </p:spTree>
    <p:extLst>
      <p:ext uri="{BB962C8B-B14F-4D97-AF65-F5344CB8AC3E}">
        <p14:creationId xmlns:p14="http://schemas.microsoft.com/office/powerpoint/2010/main" val="1069641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dirty="0">
                <a:solidFill>
                  <a:schemeClr val="dk1"/>
                </a:solidFill>
                <a:latin typeface="Calibri"/>
                <a:ea typeface="Calibri"/>
                <a:cs typeface="Calibri"/>
                <a:sym typeface="Calibri"/>
              </a:rPr>
              <a:t>Topic areas</a:t>
            </a: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How</a:t>
            </a:r>
            <a:r>
              <a:rPr lang="en-US" sz="1200" baseline="0" dirty="0" smtClean="0">
                <a:solidFill>
                  <a:schemeClr val="dk1"/>
                </a:solidFill>
                <a:latin typeface="Calibri"/>
                <a:ea typeface="Calibri"/>
                <a:cs typeface="Calibri"/>
                <a:sym typeface="Calibri"/>
              </a:rPr>
              <a:t> we were first exposed to data science</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Where</a:t>
            </a:r>
            <a:r>
              <a:rPr lang="en-US" sz="1200" baseline="0" dirty="0" smtClean="0">
                <a:solidFill>
                  <a:schemeClr val="dk1"/>
                </a:solidFill>
                <a:latin typeface="Calibri"/>
                <a:ea typeface="Calibri"/>
                <a:cs typeface="Calibri"/>
                <a:sym typeface="Calibri"/>
              </a:rPr>
              <a:t> we are now, highlighting our large project</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Where we can go in the future</a:t>
            </a:r>
          </a:p>
        </p:txBody>
      </p:sp>
    </p:spTree>
    <p:extLst>
      <p:ext uri="{BB962C8B-B14F-4D97-AF65-F5344CB8AC3E}">
        <p14:creationId xmlns:p14="http://schemas.microsoft.com/office/powerpoint/2010/main" val="1549732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dirty="0">
                <a:solidFill>
                  <a:schemeClr val="dk1"/>
                </a:solidFill>
                <a:latin typeface="Calibri"/>
                <a:ea typeface="Calibri"/>
                <a:cs typeface="Calibri"/>
                <a:sym typeface="Calibri"/>
              </a:rPr>
              <a:t>Topic areas</a:t>
            </a: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How</a:t>
            </a:r>
            <a:r>
              <a:rPr lang="en-US" sz="1200" baseline="0" dirty="0" smtClean="0">
                <a:solidFill>
                  <a:schemeClr val="dk1"/>
                </a:solidFill>
                <a:latin typeface="Calibri"/>
                <a:ea typeface="Calibri"/>
                <a:cs typeface="Calibri"/>
                <a:sym typeface="Calibri"/>
              </a:rPr>
              <a:t> we were first exposed to data science</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US" sz="1200" dirty="0" smtClean="0">
                <a:solidFill>
                  <a:schemeClr val="dk1"/>
                </a:solidFill>
                <a:latin typeface="Calibri"/>
                <a:ea typeface="Calibri"/>
                <a:cs typeface="Calibri"/>
                <a:sym typeface="Calibri"/>
              </a:rPr>
              <a:t>Where</a:t>
            </a:r>
            <a:r>
              <a:rPr lang="en-US" sz="1200" baseline="0" dirty="0" smtClean="0">
                <a:solidFill>
                  <a:schemeClr val="dk1"/>
                </a:solidFill>
                <a:latin typeface="Calibri"/>
                <a:ea typeface="Calibri"/>
                <a:cs typeface="Calibri"/>
                <a:sym typeface="Calibri"/>
              </a:rPr>
              <a:t> we are now, highlighting our large project</a:t>
            </a:r>
            <a:endParaRPr lang="en" sz="1200" dirty="0">
              <a:solidFill>
                <a:schemeClr val="dk1"/>
              </a:solidFill>
              <a:latin typeface="Calibri"/>
              <a:ea typeface="Calibri"/>
              <a:cs typeface="Calibri"/>
              <a:sym typeface="Calibri"/>
            </a:endParaRPr>
          </a:p>
          <a:p>
            <a:pPr marL="457200" lvl="0" indent="-304800" rtl="0">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Where we can go in the future</a:t>
            </a:r>
          </a:p>
        </p:txBody>
      </p:sp>
    </p:spTree>
    <p:extLst>
      <p:ext uri="{BB962C8B-B14F-4D97-AF65-F5344CB8AC3E}">
        <p14:creationId xmlns:p14="http://schemas.microsoft.com/office/powerpoint/2010/main" val="247250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628650" y="273843"/>
            <a:ext cx="7886700" cy="99417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9" name="Shape 139"/>
          <p:cNvSpPr txBox="1">
            <a:spLocks noGrp="1"/>
          </p:cNvSpPr>
          <p:nvPr>
            <p:ph type="body" idx="1"/>
          </p:nvPr>
        </p:nvSpPr>
        <p:spPr>
          <a:xfrm>
            <a:off x="628650" y="1369218"/>
            <a:ext cx="7886700" cy="3263502"/>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a:off x="628650" y="4767262"/>
            <a:ext cx="2057400"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6457950" y="4767262"/>
            <a:ext cx="2057400" cy="27384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a:t>
            </a:fld>
            <a:endParaRPr lang="en"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64655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1143000" y="841772"/>
            <a:ext cx="6858000" cy="1790700"/>
          </a:xfrm>
          <a:prstGeom prst="rect">
            <a:avLst/>
          </a:prstGeom>
          <a:noFill/>
          <a:ln>
            <a:noFill/>
          </a:ln>
        </p:spPr>
        <p:txBody>
          <a:bodyPr lIns="68575" tIns="68575" rIns="68575" bIns="6857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58" name="Shape 58"/>
          <p:cNvSpPr txBox="1">
            <a:spLocks noGrp="1"/>
          </p:cNvSpPr>
          <p:nvPr>
            <p:ph type="subTitle" idx="1"/>
          </p:nvPr>
        </p:nvSpPr>
        <p:spPr>
          <a:xfrm>
            <a:off x="1143000" y="2701528"/>
            <a:ext cx="6858000" cy="1241700"/>
          </a:xfrm>
          <a:prstGeom prst="rect">
            <a:avLst/>
          </a:prstGeom>
          <a:noFill/>
          <a:ln>
            <a:noFill/>
          </a:ln>
        </p:spPr>
        <p:txBody>
          <a:bodyPr lIns="68575" tIns="68575" rIns="68575" bIns="68575" anchor="t" anchorCtr="0"/>
          <a:lstStyle>
            <a:lvl1pPr marL="0" marR="0" lvl="0" indent="0" algn="ctr" rtl="0">
              <a:lnSpc>
                <a:spcPct val="90000"/>
              </a:lnSpc>
              <a:spcBef>
                <a:spcPts val="80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23887" y="1282303"/>
            <a:ext cx="7886700" cy="21396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79" name="Shape 79"/>
          <p:cNvSpPr txBox="1">
            <a:spLocks noGrp="1"/>
          </p:cNvSpPr>
          <p:nvPr>
            <p:ph type="body" idx="1"/>
          </p:nvPr>
        </p:nvSpPr>
        <p:spPr>
          <a:xfrm>
            <a:off x="623887" y="3442097"/>
            <a:ext cx="7886700" cy="1125000"/>
          </a:xfrm>
          <a:prstGeom prst="rect">
            <a:avLst/>
          </a:prstGeom>
          <a:noFill/>
          <a:ln>
            <a:noFill/>
          </a:ln>
        </p:spPr>
        <p:txBody>
          <a:bodyPr lIns="68575" tIns="68575" rIns="68575" bIns="68575" anchor="t" anchorCtr="0"/>
          <a:lstStyle>
            <a:lvl1pPr marL="0" marR="0" lvl="0" indent="0" algn="l" rtl="0">
              <a:lnSpc>
                <a:spcPct val="90000"/>
              </a:lnSpc>
              <a:spcBef>
                <a:spcPts val="80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buClr>
                <a:srgbClr val="888888"/>
              </a:buClr>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28650" y="273843"/>
            <a:ext cx="7886700" cy="9942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85" name="Shape 85"/>
          <p:cNvSpPr txBox="1">
            <a:spLocks noGrp="1"/>
          </p:cNvSpPr>
          <p:nvPr>
            <p:ph type="body" idx="1"/>
          </p:nvPr>
        </p:nvSpPr>
        <p:spPr>
          <a:xfrm>
            <a:off x="628650" y="1369218"/>
            <a:ext cx="3886200" cy="32634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2"/>
          </p:nvPr>
        </p:nvSpPr>
        <p:spPr>
          <a:xfrm>
            <a:off x="4629150" y="1369218"/>
            <a:ext cx="3886200" cy="32634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29840" y="273843"/>
            <a:ext cx="7886700" cy="9942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92" name="Shape 92"/>
          <p:cNvSpPr txBox="1">
            <a:spLocks noGrp="1"/>
          </p:cNvSpPr>
          <p:nvPr>
            <p:ph type="body" idx="1"/>
          </p:nvPr>
        </p:nvSpPr>
        <p:spPr>
          <a:xfrm>
            <a:off x="629840" y="1260872"/>
            <a:ext cx="3868200" cy="617999"/>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2"/>
          </p:nvPr>
        </p:nvSpPr>
        <p:spPr>
          <a:xfrm>
            <a:off x="629840" y="1878806"/>
            <a:ext cx="3868200" cy="27633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3"/>
          </p:nvPr>
        </p:nvSpPr>
        <p:spPr>
          <a:xfrm>
            <a:off x="4629150" y="1260872"/>
            <a:ext cx="3887400" cy="617999"/>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4"/>
          </p:nvPr>
        </p:nvSpPr>
        <p:spPr>
          <a:xfrm>
            <a:off x="4629150" y="1878806"/>
            <a:ext cx="3887400" cy="27633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29840" y="342900"/>
            <a:ext cx="2949300" cy="12000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01" name="Shape 101"/>
          <p:cNvSpPr txBox="1">
            <a:spLocks noGrp="1"/>
          </p:cNvSpPr>
          <p:nvPr>
            <p:ph type="body" idx="1"/>
          </p:nvPr>
        </p:nvSpPr>
        <p:spPr>
          <a:xfrm>
            <a:off x="3887390" y="740568"/>
            <a:ext cx="4629000" cy="3655200"/>
          </a:xfrm>
          <a:prstGeom prst="rect">
            <a:avLst/>
          </a:prstGeom>
          <a:noFill/>
          <a:ln>
            <a:noFill/>
          </a:ln>
        </p:spPr>
        <p:txBody>
          <a:bodyPr lIns="68575" tIns="68575" rIns="68575" bIns="68575" anchor="t" anchorCtr="0"/>
          <a:lstStyle>
            <a:lvl1pPr marL="177800" marR="0" lvl="0" indent="-254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20700" marR="0" lvl="1" indent="-38100" algn="l" rtl="0">
              <a:lnSpc>
                <a:spcPct val="90000"/>
              </a:lnSpc>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63600" marR="0" lvl="2"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6500" marR="0" lvl="3"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9400" marR="0" lvl="4"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92300" marR="0" lvl="5"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35200" marR="0" lvl="6"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8100" marR="0" lvl="7"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21000" marR="0" lvl="8"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629840" y="1543050"/>
            <a:ext cx="2949300" cy="2858700"/>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29840" y="342900"/>
            <a:ext cx="2949300" cy="12000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08" name="Shape 108"/>
          <p:cNvSpPr>
            <a:spLocks noGrp="1"/>
          </p:cNvSpPr>
          <p:nvPr>
            <p:ph type="pic" idx="2"/>
          </p:nvPr>
        </p:nvSpPr>
        <p:spPr>
          <a:xfrm>
            <a:off x="3887390" y="740568"/>
            <a:ext cx="4629000" cy="3655200"/>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SzPct val="45833"/>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5238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61111"/>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629840" y="1543050"/>
            <a:ext cx="2949300" cy="2858700"/>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28650" y="273843"/>
            <a:ext cx="7886700" cy="9942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15" name="Shape 115"/>
          <p:cNvSpPr txBox="1">
            <a:spLocks noGrp="1"/>
          </p:cNvSpPr>
          <p:nvPr>
            <p:ph type="body" idx="1"/>
          </p:nvPr>
        </p:nvSpPr>
        <p:spPr>
          <a:xfrm rot="5400000">
            <a:off x="2940300" y="-942431"/>
            <a:ext cx="3263400" cy="78867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350050" y="1467543"/>
            <a:ext cx="4359000" cy="19716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21" name="Shape 121"/>
          <p:cNvSpPr txBox="1">
            <a:spLocks noGrp="1"/>
          </p:cNvSpPr>
          <p:nvPr>
            <p:ph type="body" idx="1"/>
          </p:nvPr>
        </p:nvSpPr>
        <p:spPr>
          <a:xfrm rot="5400000">
            <a:off x="1349475" y="-447056"/>
            <a:ext cx="4359000" cy="58008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a:solidFill>
                  <a:srgbClr val="888888"/>
                </a:solidFill>
                <a:latin typeface="Calibri"/>
                <a:ea typeface="Calibri"/>
                <a:cs typeface="Calibri"/>
                <a:sym typeface="Calibri"/>
              </a:rPr>
              <a:t>‹#›</a:t>
            </a:fld>
            <a:endParaRPr lang="en" sz="9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628650" y="273843"/>
            <a:ext cx="7886700" cy="99417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9" name="Shape 139"/>
          <p:cNvSpPr txBox="1">
            <a:spLocks noGrp="1"/>
          </p:cNvSpPr>
          <p:nvPr>
            <p:ph type="body" idx="1"/>
          </p:nvPr>
        </p:nvSpPr>
        <p:spPr>
          <a:xfrm>
            <a:off x="628650" y="1369218"/>
            <a:ext cx="7886700" cy="3263502"/>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a:off x="628650" y="4767262"/>
            <a:ext cx="2057400"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6457950" y="4767262"/>
            <a:ext cx="2057400" cy="27384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a:t>
            </a:fld>
            <a:endParaRPr lang="en"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rot="5400000">
            <a:off x="5350073" y="1467445"/>
            <a:ext cx="435887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9" name="Shape 149"/>
          <p:cNvSpPr txBox="1">
            <a:spLocks noGrp="1"/>
          </p:cNvSpPr>
          <p:nvPr>
            <p:ph type="body" idx="1"/>
          </p:nvPr>
        </p:nvSpPr>
        <p:spPr>
          <a:xfrm rot="5400000">
            <a:off x="1349573" y="-447079"/>
            <a:ext cx="4358878" cy="58007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628650" y="4767262"/>
            <a:ext cx="2057400"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6457950" y="4767262"/>
            <a:ext cx="2057400" cy="27384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a:solidFill>
                  <a:srgbClr val="898989"/>
                </a:solidFill>
                <a:latin typeface="Calibri"/>
                <a:ea typeface="Calibri"/>
                <a:cs typeface="Calibri"/>
                <a:sym typeface="Calibri"/>
              </a:rPr>
              <a:t>‹#›</a:t>
            </a:fld>
            <a:endParaRPr lang="en" sz="1200" b="0" i="0" u="none">
              <a:solidFill>
                <a:srgbClr val="898989"/>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28650" y="273843"/>
            <a:ext cx="7886700" cy="99417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txBox="1">
            <a:spLocks noGrp="1"/>
          </p:cNvSpPr>
          <p:nvPr>
            <p:ph type="body" idx="1"/>
          </p:nvPr>
        </p:nvSpPr>
        <p:spPr>
          <a:xfrm rot="5400000">
            <a:off x="2940248" y="-942379"/>
            <a:ext cx="3263502"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628650" y="4767262"/>
            <a:ext cx="2057400"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6457950" y="4767262"/>
            <a:ext cx="2057400" cy="27384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a:solidFill>
                  <a:srgbClr val="898989"/>
                </a:solidFill>
                <a:latin typeface="Calibri"/>
                <a:ea typeface="Calibri"/>
                <a:cs typeface="Calibri"/>
                <a:sym typeface="Calibri"/>
              </a:rPr>
              <a:t>‹#›</a:t>
            </a:fld>
            <a:endParaRPr lang="en" sz="1200" b="0" i="0" u="none">
              <a:solidFill>
                <a:srgbClr val="898989"/>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629841" y="342900"/>
            <a:ext cx="2949178" cy="120014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1" name="Shape 161"/>
          <p:cNvSpPr>
            <a:spLocks noGrp="1"/>
          </p:cNvSpPr>
          <p:nvPr>
            <p:ph type="pic" idx="2"/>
          </p:nvPr>
        </p:nvSpPr>
        <p:spPr>
          <a:xfrm>
            <a:off x="3887391" y="740569"/>
            <a:ext cx="4629150" cy="365521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body" idx="1"/>
          </p:nvPr>
        </p:nvSpPr>
        <p:spPr>
          <a:xfrm>
            <a:off x="629841" y="1543050"/>
            <a:ext cx="2949178" cy="2858691"/>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dt" idx="10"/>
          </p:nvPr>
        </p:nvSpPr>
        <p:spPr>
          <a:xfrm>
            <a:off x="628650" y="4767262"/>
            <a:ext cx="2057400"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sldNum" idx="12"/>
          </p:nvPr>
        </p:nvSpPr>
        <p:spPr>
          <a:xfrm>
            <a:off x="6457950" y="4767262"/>
            <a:ext cx="2057400" cy="27384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a:solidFill>
                  <a:srgbClr val="898989"/>
                </a:solidFill>
                <a:latin typeface="Calibri"/>
                <a:ea typeface="Calibri"/>
                <a:cs typeface="Calibri"/>
                <a:sym typeface="Calibri"/>
              </a:rPr>
              <a:t>‹#›</a:t>
            </a:fld>
            <a:endParaRPr lang="en" sz="1200" b="0" i="0" u="none">
              <a:solidFill>
                <a:srgbClr val="898989"/>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29841" y="342900"/>
            <a:ext cx="2949178" cy="120014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8" name="Shape 168"/>
          <p:cNvSpPr txBox="1">
            <a:spLocks noGrp="1"/>
          </p:cNvSpPr>
          <p:nvPr>
            <p:ph type="body" idx="1"/>
          </p:nvPr>
        </p:nvSpPr>
        <p:spPr>
          <a:xfrm>
            <a:off x="3887391" y="740569"/>
            <a:ext cx="4629150" cy="3655218"/>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body" idx="2"/>
          </p:nvPr>
        </p:nvSpPr>
        <p:spPr>
          <a:xfrm>
            <a:off x="629841" y="1543050"/>
            <a:ext cx="2949178" cy="2858691"/>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dt" idx="10"/>
          </p:nvPr>
        </p:nvSpPr>
        <p:spPr>
          <a:xfrm>
            <a:off x="628650" y="4767262"/>
            <a:ext cx="2057400"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sldNum" idx="12"/>
          </p:nvPr>
        </p:nvSpPr>
        <p:spPr>
          <a:xfrm>
            <a:off x="6457950" y="4767262"/>
            <a:ext cx="2057400" cy="27384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a:solidFill>
                  <a:srgbClr val="898989"/>
                </a:solidFill>
                <a:latin typeface="Calibri"/>
                <a:ea typeface="Calibri"/>
                <a:cs typeface="Calibri"/>
                <a:sym typeface="Calibri"/>
              </a:rPr>
              <a:t>‹#›</a:t>
            </a:fld>
            <a:endParaRPr lang="en" sz="1200" b="0" i="0" u="none">
              <a:solidFill>
                <a:srgbClr val="898989"/>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628650" y="273843"/>
            <a:ext cx="7886700" cy="99417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5" name="Shape 175"/>
          <p:cNvSpPr txBox="1">
            <a:spLocks noGrp="1"/>
          </p:cNvSpPr>
          <p:nvPr>
            <p:ph type="dt" idx="10"/>
          </p:nvPr>
        </p:nvSpPr>
        <p:spPr>
          <a:xfrm>
            <a:off x="628650" y="4767262"/>
            <a:ext cx="2057400"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sldNum" idx="12"/>
          </p:nvPr>
        </p:nvSpPr>
        <p:spPr>
          <a:xfrm>
            <a:off x="6457950" y="4767262"/>
            <a:ext cx="2057400" cy="27384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a:solidFill>
                  <a:srgbClr val="898989"/>
                </a:solidFill>
                <a:latin typeface="Calibri"/>
                <a:ea typeface="Calibri"/>
                <a:cs typeface="Calibri"/>
                <a:sym typeface="Calibri"/>
              </a:rPr>
              <a:t>‹#›</a:t>
            </a:fld>
            <a:endParaRPr lang="en" sz="1200" b="0" i="0" u="none">
              <a:solidFill>
                <a:srgbClr val="898989"/>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629841" y="273844"/>
            <a:ext cx="7886700" cy="99417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0" name="Shape 180"/>
          <p:cNvSpPr txBox="1">
            <a:spLocks noGrp="1"/>
          </p:cNvSpPr>
          <p:nvPr>
            <p:ph type="body" idx="1"/>
          </p:nvPr>
        </p:nvSpPr>
        <p:spPr>
          <a:xfrm>
            <a:off x="629841" y="1260872"/>
            <a:ext cx="3868340" cy="617934"/>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body" idx="2"/>
          </p:nvPr>
        </p:nvSpPr>
        <p:spPr>
          <a:xfrm>
            <a:off x="629841" y="1878806"/>
            <a:ext cx="3868340" cy="2763441"/>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body" idx="3"/>
          </p:nvPr>
        </p:nvSpPr>
        <p:spPr>
          <a:xfrm>
            <a:off x="4629150" y="1260872"/>
            <a:ext cx="3887390" cy="617934"/>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body" idx="4"/>
          </p:nvPr>
        </p:nvSpPr>
        <p:spPr>
          <a:xfrm>
            <a:off x="4629150" y="1878806"/>
            <a:ext cx="3887390" cy="2763441"/>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dt" idx="10"/>
          </p:nvPr>
        </p:nvSpPr>
        <p:spPr>
          <a:xfrm>
            <a:off x="628650" y="4767262"/>
            <a:ext cx="2057400"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sldNum" idx="12"/>
          </p:nvPr>
        </p:nvSpPr>
        <p:spPr>
          <a:xfrm>
            <a:off x="6457950" y="4767262"/>
            <a:ext cx="2057400" cy="27384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a:solidFill>
                  <a:srgbClr val="898989"/>
                </a:solidFill>
                <a:latin typeface="Calibri"/>
                <a:ea typeface="Calibri"/>
                <a:cs typeface="Calibri"/>
                <a:sym typeface="Calibri"/>
              </a:rPr>
              <a:t>‹#›</a:t>
            </a:fld>
            <a:endParaRPr lang="en" sz="1200" b="0" i="0" u="none">
              <a:solidFill>
                <a:srgbClr val="898989"/>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628650" y="273843"/>
            <a:ext cx="7886700" cy="99417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9" name="Shape 189"/>
          <p:cNvSpPr txBox="1">
            <a:spLocks noGrp="1"/>
          </p:cNvSpPr>
          <p:nvPr>
            <p:ph type="body" idx="1"/>
          </p:nvPr>
        </p:nvSpPr>
        <p:spPr>
          <a:xfrm>
            <a:off x="628650" y="1369218"/>
            <a:ext cx="3886200" cy="3263503"/>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body" idx="2"/>
          </p:nvPr>
        </p:nvSpPr>
        <p:spPr>
          <a:xfrm>
            <a:off x="4629150" y="1369218"/>
            <a:ext cx="3886200" cy="3263503"/>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dt" idx="10"/>
          </p:nvPr>
        </p:nvSpPr>
        <p:spPr>
          <a:xfrm>
            <a:off x="628650" y="4767262"/>
            <a:ext cx="2057400"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sldNum" idx="12"/>
          </p:nvPr>
        </p:nvSpPr>
        <p:spPr>
          <a:xfrm>
            <a:off x="6457950" y="4767262"/>
            <a:ext cx="2057400" cy="27384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a:solidFill>
                  <a:srgbClr val="898989"/>
                </a:solidFill>
                <a:latin typeface="Calibri"/>
                <a:ea typeface="Calibri"/>
                <a:cs typeface="Calibri"/>
                <a:sym typeface="Calibri"/>
              </a:rPr>
              <a:t>‹#›</a:t>
            </a:fld>
            <a:endParaRPr lang="en" sz="1200" b="0" i="0" u="none">
              <a:solidFill>
                <a:srgbClr val="898989"/>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23887" y="1282304"/>
            <a:ext cx="7886700" cy="2139552"/>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6" name="Shape 196"/>
          <p:cNvSpPr txBox="1">
            <a:spLocks noGrp="1"/>
          </p:cNvSpPr>
          <p:nvPr>
            <p:ph type="body" idx="1"/>
          </p:nvPr>
        </p:nvSpPr>
        <p:spPr>
          <a:xfrm>
            <a:off x="623887" y="3442098"/>
            <a:ext cx="7886700" cy="112514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97" name="Shape 197"/>
          <p:cNvSpPr txBox="1">
            <a:spLocks noGrp="1"/>
          </p:cNvSpPr>
          <p:nvPr>
            <p:ph type="dt" idx="10"/>
          </p:nvPr>
        </p:nvSpPr>
        <p:spPr>
          <a:xfrm>
            <a:off x="628650" y="4767262"/>
            <a:ext cx="2057400"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sldNum" idx="12"/>
          </p:nvPr>
        </p:nvSpPr>
        <p:spPr>
          <a:xfrm>
            <a:off x="6457950" y="4767262"/>
            <a:ext cx="2057400" cy="27384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a:solidFill>
                  <a:srgbClr val="898989"/>
                </a:solidFill>
                <a:latin typeface="Calibri"/>
                <a:ea typeface="Calibri"/>
                <a:cs typeface="Calibri"/>
                <a:sym typeface="Calibri"/>
              </a:rPr>
              <a:t>‹#›</a:t>
            </a:fld>
            <a:endParaRPr lang="en" sz="1200" b="0" i="0" u="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003181-3633-7344-A0D1-3C26A1CD618C}" type="datetimeFigureOut">
              <a:rPr lang="en-US" smtClean="0"/>
              <a:t>10/3/17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292B5-6488-2D45-8BCE-A52687FC31C6}" type="slidenum">
              <a:rPr lang="en-US" smtClean="0"/>
              <a:t>‹#›</a:t>
            </a:fld>
            <a:endParaRPr lang="en-US"/>
          </a:p>
        </p:txBody>
      </p:sp>
    </p:spTree>
    <p:extLst>
      <p:ext uri="{BB962C8B-B14F-4D97-AF65-F5344CB8AC3E}">
        <p14:creationId xmlns:p14="http://schemas.microsoft.com/office/powerpoint/2010/main" val="85483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theme" Target="../theme/theme3.xml"/><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273843"/>
            <a:ext cx="7886700" cy="9942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SzPct val="33333"/>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buSzPct val="78571"/>
              <a:buNone/>
              <a:defRPr sz="1400"/>
            </a:lvl2pPr>
            <a:lvl3pPr lvl="2" indent="0" rtl="0">
              <a:spcBef>
                <a:spcPts val="0"/>
              </a:spcBef>
              <a:buSzPct val="78571"/>
              <a:buNone/>
              <a:defRPr sz="1400"/>
            </a:lvl3pPr>
            <a:lvl4pPr lvl="3" indent="0" rtl="0">
              <a:spcBef>
                <a:spcPts val="0"/>
              </a:spcBef>
              <a:buSzPct val="78571"/>
              <a:buNone/>
              <a:defRPr sz="1400"/>
            </a:lvl4pPr>
            <a:lvl5pPr lvl="4" indent="0" rtl="0">
              <a:spcBef>
                <a:spcPts val="0"/>
              </a:spcBef>
              <a:buSzPct val="78571"/>
              <a:buNone/>
              <a:defRPr sz="1400"/>
            </a:lvl5pPr>
            <a:lvl6pPr lvl="5" indent="0" rtl="0">
              <a:spcBef>
                <a:spcPts val="0"/>
              </a:spcBef>
              <a:buSzPct val="78571"/>
              <a:buNone/>
              <a:defRPr sz="1400"/>
            </a:lvl6pPr>
            <a:lvl7pPr lvl="6" indent="0" rtl="0">
              <a:spcBef>
                <a:spcPts val="0"/>
              </a:spcBef>
              <a:buSzPct val="78571"/>
              <a:buNone/>
              <a:defRPr sz="1400"/>
            </a:lvl7pPr>
            <a:lvl8pPr lvl="7" indent="0" rtl="0">
              <a:spcBef>
                <a:spcPts val="0"/>
              </a:spcBef>
              <a:buSzPct val="78571"/>
              <a:buNone/>
              <a:defRPr sz="1400"/>
            </a:lvl8pPr>
            <a:lvl9pPr lvl="8" indent="0" rtl="0">
              <a:spcBef>
                <a:spcPts val="0"/>
              </a:spcBef>
              <a:buSzPct val="78571"/>
              <a:buNone/>
              <a:defRPr sz="1400"/>
            </a:lvl9pPr>
          </a:lstStyle>
          <a:p>
            <a:endParaRPr/>
          </a:p>
        </p:txBody>
      </p:sp>
      <p:sp>
        <p:nvSpPr>
          <p:cNvPr id="52" name="Shape 52"/>
          <p:cNvSpPr txBox="1">
            <a:spLocks noGrp="1"/>
          </p:cNvSpPr>
          <p:nvPr>
            <p:ph type="body" idx="1"/>
          </p:nvPr>
        </p:nvSpPr>
        <p:spPr>
          <a:xfrm>
            <a:off x="628650" y="1369218"/>
            <a:ext cx="7886700" cy="3263400"/>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28650" y="4767262"/>
            <a:ext cx="2057400" cy="273900"/>
          </a:xfrm>
          <a:prstGeom prst="rect">
            <a:avLst/>
          </a:prstGeom>
          <a:noFill/>
          <a:ln>
            <a:noFill/>
          </a:ln>
        </p:spPr>
        <p:txBody>
          <a:bodyPr lIns="68575" tIns="68575" rIns="68575" bIns="68575" anchor="ctr" anchorCtr="0"/>
          <a:lstStyle>
            <a:lvl1pPr marL="0" marR="0" lvl="0" indent="0" algn="l"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028950" y="4767262"/>
            <a:ext cx="3086100" cy="273900"/>
          </a:xfrm>
          <a:prstGeom prst="rect">
            <a:avLst/>
          </a:prstGeom>
          <a:noFill/>
          <a:ln>
            <a:noFill/>
          </a:ln>
        </p:spPr>
        <p:txBody>
          <a:bodyPr lIns="68575" tIns="68575" rIns="68575" bIns="68575" anchor="ctr" anchorCtr="0"/>
          <a:lstStyle>
            <a:lvl1pPr marL="0" marR="0" lvl="0" indent="0" algn="ctr"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457950" y="4767262"/>
            <a:ext cx="2057400" cy="2739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0" i="0" u="none" strike="noStrike" cap="none">
                <a:solidFill>
                  <a:srgbClr val="888888"/>
                </a:solidFill>
                <a:latin typeface="Calibri"/>
                <a:ea typeface="Calibri"/>
                <a:cs typeface="Calibri"/>
                <a:sym typeface="Calibri"/>
              </a:rPr>
              <a:t>‹#›</a:t>
            </a:fld>
            <a:endParaRPr lang="en"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28650" y="273843"/>
            <a:ext cx="7886700" cy="99417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7" name="Shape 127"/>
          <p:cNvSpPr txBox="1">
            <a:spLocks noGrp="1"/>
          </p:cNvSpPr>
          <p:nvPr>
            <p:ph type="body" idx="1"/>
          </p:nvPr>
        </p:nvSpPr>
        <p:spPr>
          <a:xfrm>
            <a:off x="628650" y="1369218"/>
            <a:ext cx="7886700" cy="3263502"/>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dt" idx="10"/>
          </p:nvPr>
        </p:nvSpPr>
        <p:spPr>
          <a:xfrm>
            <a:off x="628650" y="4767262"/>
            <a:ext cx="2057400"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sldNum" idx="12"/>
          </p:nvPr>
        </p:nvSpPr>
        <p:spPr>
          <a:xfrm>
            <a:off x="6457950" y="4767262"/>
            <a:ext cx="2057400" cy="27384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a:solidFill>
                  <a:srgbClr val="898989"/>
                </a:solidFill>
                <a:latin typeface="Calibri"/>
                <a:ea typeface="Calibri"/>
                <a:cs typeface="Calibri"/>
                <a:sym typeface="Calibri"/>
              </a:rPr>
              <a:t>‹#›</a:t>
            </a:fld>
            <a:endParaRPr lang="en"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microsoft.com/office/2007/relationships/hdphoto" Target="../media/hdphoto1.wdp"/><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5" Type="http://schemas.microsoft.com/office/2007/relationships/hdphoto" Target="../media/hdphoto2.wdp"/><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30.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30.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s://plot.ly/~fcw5014/2.embed?share_key=ddXhDn7zficnzaOAHkH6e3" TargetMode="External"/><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jp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emf"/><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emf"/><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3.emf"/><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7.png"/><Relationship Id="rId1" Type="http://schemas.openxmlformats.org/officeDocument/2006/relationships/slideLayout" Target="../slideLayouts/slideLayout11.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data_science.png"/>
          <p:cNvPicPr preferRelativeResize="0"/>
          <p:nvPr/>
        </p:nvPicPr>
        <p:blipFill>
          <a:blip r:embed="rId3">
            <a:alphaModFix/>
          </a:blip>
          <a:stretch>
            <a:fillRect/>
          </a:stretch>
        </p:blipFill>
        <p:spPr>
          <a:xfrm>
            <a:off x="0" y="0"/>
            <a:ext cx="9143998" cy="5419648"/>
          </a:xfrm>
          <a:prstGeom prst="rect">
            <a:avLst/>
          </a:prstGeom>
          <a:noFill/>
          <a:ln>
            <a:noFill/>
          </a:ln>
        </p:spPr>
      </p:pic>
      <p:sp>
        <p:nvSpPr>
          <p:cNvPr id="205" name="Shape 205"/>
          <p:cNvSpPr txBox="1"/>
          <p:nvPr/>
        </p:nvSpPr>
        <p:spPr>
          <a:xfrm>
            <a:off x="493614" y="2210199"/>
            <a:ext cx="8399532" cy="1318199"/>
          </a:xfrm>
          <a:prstGeom prst="rect">
            <a:avLst/>
          </a:prstGeom>
          <a:noFill/>
          <a:ln>
            <a:noFill/>
          </a:ln>
        </p:spPr>
        <p:txBody>
          <a:bodyPr lIns="68575" tIns="34275" rIns="68575" bIns="34275" anchor="t" anchorCtr="0">
            <a:noAutofit/>
          </a:bodyPr>
          <a:lstStyle/>
          <a:p>
            <a:pPr lvl="0">
              <a:buSzPct val="25000"/>
            </a:pPr>
            <a:r>
              <a:rPr lang="en" sz="2400" b="1" dirty="0" smtClean="0">
                <a:solidFill>
                  <a:schemeClr val="accent1"/>
                </a:solidFill>
                <a:latin typeface="Helvetica Neue"/>
                <a:ea typeface="Helvetica Neue"/>
                <a:cs typeface="Helvetica Neue"/>
                <a:sym typeface="Helvetica Neue"/>
              </a:rPr>
              <a:t>Using </a:t>
            </a:r>
            <a:r>
              <a:rPr lang="en" sz="2400" b="1" dirty="0">
                <a:solidFill>
                  <a:schemeClr val="accent1"/>
                </a:solidFill>
                <a:latin typeface="Helvetica Neue"/>
                <a:ea typeface="Helvetica Neue"/>
                <a:cs typeface="Helvetica Neue"/>
                <a:sym typeface="Helvetica Neue"/>
              </a:rPr>
              <a:t>Machine Learning to Forecast Student </a:t>
            </a:r>
            <a:r>
              <a:rPr lang="en" sz="2400" b="1" dirty="0" smtClean="0">
                <a:solidFill>
                  <a:schemeClr val="accent1"/>
                </a:solidFill>
                <a:latin typeface="Helvetica Neue"/>
                <a:ea typeface="Helvetica Neue"/>
                <a:cs typeface="Helvetica Neue"/>
                <a:sym typeface="Helvetica Neue"/>
              </a:rPr>
              <a:t>Outcomes</a:t>
            </a:r>
            <a:endParaRPr lang="en" sz="2400" b="1" dirty="0">
              <a:solidFill>
                <a:schemeClr val="accent1"/>
              </a:solidFill>
              <a:latin typeface="Helvetica Neue"/>
              <a:ea typeface="Helvetica Neue"/>
              <a:cs typeface="Helvetica Neue"/>
              <a:sym typeface="Helvetica Neue"/>
            </a:endParaRPr>
          </a:p>
        </p:txBody>
      </p:sp>
      <p:sp>
        <p:nvSpPr>
          <p:cNvPr id="206" name="Shape 206"/>
          <p:cNvSpPr txBox="1"/>
          <p:nvPr/>
        </p:nvSpPr>
        <p:spPr>
          <a:xfrm>
            <a:off x="1293337" y="2659453"/>
            <a:ext cx="6581400" cy="8363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US" sz="1600" i="1" dirty="0" smtClean="0">
                <a:solidFill>
                  <a:schemeClr val="lt2"/>
                </a:solidFill>
                <a:latin typeface="Helvetica Neue Light"/>
                <a:ea typeface="Helvetica Neue Light"/>
                <a:cs typeface="Helvetica Neue Light"/>
                <a:sym typeface="Helvetica Neue Light"/>
              </a:rPr>
              <a:t>Drew </a:t>
            </a:r>
            <a:r>
              <a:rPr lang="en-US" sz="1600" i="1" dirty="0" smtClean="0">
                <a:solidFill>
                  <a:schemeClr val="lt2"/>
                </a:solidFill>
                <a:latin typeface="Helvetica Neue Light"/>
                <a:ea typeface="Helvetica Neue Light"/>
                <a:cs typeface="Helvetica Neue Light"/>
                <a:sym typeface="Helvetica Neue Light"/>
              </a:rPr>
              <a:t>Wham</a:t>
            </a:r>
            <a:endParaRPr lang="en" sz="1600" i="1" dirty="0">
              <a:solidFill>
                <a:schemeClr val="lt2"/>
              </a:solidFill>
              <a:latin typeface="Helvetica Neue Light"/>
              <a:ea typeface="Helvetica Neue Light"/>
              <a:cs typeface="Helvetica Neue Light"/>
              <a:sym typeface="Helvetica Neue Light"/>
            </a:endParaRPr>
          </a:p>
          <a:p>
            <a:pPr marL="0" marR="0" lvl="0" indent="0" algn="l" rtl="0">
              <a:spcBef>
                <a:spcPts val="0"/>
              </a:spcBef>
              <a:buSzPct val="25000"/>
              <a:buNone/>
            </a:pPr>
            <a:r>
              <a:rPr lang="en" sz="1600" i="1" dirty="0">
                <a:solidFill>
                  <a:schemeClr val="lt2"/>
                </a:solidFill>
                <a:latin typeface="Helvetica Neue Light"/>
                <a:ea typeface="Helvetica Neue Light"/>
                <a:cs typeface="Helvetica Neue Light"/>
                <a:sym typeface="Helvetica Neue Light"/>
              </a:rPr>
              <a:t>Teaching and Learning with Technology</a:t>
            </a:r>
          </a:p>
        </p:txBody>
      </p:sp>
      <p:pic>
        <p:nvPicPr>
          <p:cNvPr id="207" name="Shape 207"/>
          <p:cNvPicPr preferRelativeResize="0"/>
          <p:nvPr/>
        </p:nvPicPr>
        <p:blipFill rotWithShape="1">
          <a:blip r:embed="rId4">
            <a:alphaModFix/>
          </a:blip>
          <a:srcRect/>
          <a:stretch/>
        </p:blipFill>
        <p:spPr>
          <a:xfrm>
            <a:off x="6512375" y="2739324"/>
            <a:ext cx="1398000" cy="4407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data_science.png"/>
          <p:cNvPicPr preferRelativeResize="0"/>
          <p:nvPr/>
        </p:nvPicPr>
        <p:blipFill>
          <a:blip r:embed="rId3">
            <a:alphaModFix/>
          </a:blip>
          <a:stretch>
            <a:fillRect/>
          </a:stretch>
        </p:blipFill>
        <p:spPr>
          <a:xfrm>
            <a:off x="0" y="0"/>
            <a:ext cx="9143998" cy="5419648"/>
          </a:xfrm>
          <a:prstGeom prst="rect">
            <a:avLst/>
          </a:prstGeom>
          <a:noFill/>
          <a:ln>
            <a:noFill/>
          </a:ln>
        </p:spPr>
      </p:pic>
      <p:sp>
        <p:nvSpPr>
          <p:cNvPr id="2" name="Rectangle 1"/>
          <p:cNvSpPr/>
          <p:nvPr/>
        </p:nvSpPr>
        <p:spPr>
          <a:xfrm>
            <a:off x="0" y="24276"/>
            <a:ext cx="9143998" cy="3100710"/>
          </a:xfrm>
          <a:prstGeom prst="rect">
            <a:avLst/>
          </a:prstGeom>
          <a:solidFill>
            <a:srgbClr val="20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Shape 205"/>
          <p:cNvSpPr txBox="1"/>
          <p:nvPr/>
        </p:nvSpPr>
        <p:spPr>
          <a:xfrm>
            <a:off x="445061" y="461246"/>
            <a:ext cx="8504728" cy="1577945"/>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US" sz="3000" b="1" dirty="0" smtClean="0">
                <a:solidFill>
                  <a:schemeClr val="bg1"/>
                </a:solidFill>
                <a:latin typeface="Helvetica Neue"/>
                <a:ea typeface="Helvetica Neue"/>
                <a:cs typeface="Helvetica Neue"/>
                <a:sym typeface="Helvetica Neue"/>
              </a:rPr>
              <a:t>What if we used the latest statistical methods on institutional data to support the decision processes around learning?</a:t>
            </a:r>
            <a:endParaRPr lang="en" sz="3000" b="1" dirty="0">
              <a:solidFill>
                <a:schemeClr val="bg1"/>
              </a:solidFill>
              <a:latin typeface="Helvetica Neue"/>
              <a:ea typeface="Helvetica Neue"/>
              <a:cs typeface="Helvetica Neue"/>
              <a:sym typeface="Helvetica Neue"/>
            </a:endParaRPr>
          </a:p>
        </p:txBody>
      </p:sp>
      <p:sp>
        <p:nvSpPr>
          <p:cNvPr id="10" name="Rectangle 9"/>
          <p:cNvSpPr/>
          <p:nvPr/>
        </p:nvSpPr>
        <p:spPr>
          <a:xfrm>
            <a:off x="637267" y="1908231"/>
            <a:ext cx="7869463" cy="1323439"/>
          </a:xfrm>
          <a:prstGeom prst="rect">
            <a:avLst/>
          </a:prstGeom>
        </p:spPr>
        <p:txBody>
          <a:bodyPr wrap="none">
            <a:spAutoFit/>
          </a:bodyPr>
          <a:lstStyle/>
          <a:p>
            <a:pPr lvl="0" algn="ctr">
              <a:buSzPct val="25000"/>
            </a:pPr>
            <a:r>
              <a:rPr lang="en-US" sz="4000" b="1" dirty="0">
                <a:solidFill>
                  <a:schemeClr val="accent1"/>
                </a:solidFill>
                <a:latin typeface="Helvetica Neue"/>
                <a:ea typeface="Helvetica Neue"/>
                <a:cs typeface="Helvetica Neue"/>
                <a:sym typeface="Helvetica Neue"/>
              </a:rPr>
              <a:t>Great idea! </a:t>
            </a:r>
          </a:p>
          <a:p>
            <a:pPr lvl="0" algn="ctr">
              <a:buSzPct val="25000"/>
            </a:pPr>
            <a:r>
              <a:rPr lang="en-US" sz="4000" b="1" u="sng" dirty="0">
                <a:solidFill>
                  <a:schemeClr val="accent1"/>
                </a:solidFill>
                <a:latin typeface="Helvetica Neue"/>
                <a:ea typeface="Helvetica Neue"/>
                <a:cs typeface="Helvetica Neue"/>
                <a:sym typeface="Helvetica Neue"/>
              </a:rPr>
              <a:t>What could possibly go wrong?</a:t>
            </a:r>
            <a:endParaRPr lang="en" sz="4000" b="1" u="sng" dirty="0">
              <a:solidFill>
                <a:schemeClr val="accen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031111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data_science.png"/>
          <p:cNvPicPr preferRelativeResize="0"/>
          <p:nvPr/>
        </p:nvPicPr>
        <p:blipFill>
          <a:blip r:embed="rId3">
            <a:alphaModFix/>
          </a:blip>
          <a:stretch>
            <a:fillRect/>
          </a:stretch>
        </p:blipFill>
        <p:spPr>
          <a:xfrm>
            <a:off x="0" y="0"/>
            <a:ext cx="9143998" cy="5419648"/>
          </a:xfrm>
          <a:prstGeom prst="rect">
            <a:avLst/>
          </a:prstGeom>
          <a:noFill/>
          <a:ln>
            <a:noFill/>
          </a:ln>
        </p:spPr>
      </p:pic>
      <p:sp>
        <p:nvSpPr>
          <p:cNvPr id="2" name="Rectangle 1"/>
          <p:cNvSpPr/>
          <p:nvPr/>
        </p:nvSpPr>
        <p:spPr>
          <a:xfrm>
            <a:off x="2" y="0"/>
            <a:ext cx="9143998" cy="3100710"/>
          </a:xfrm>
          <a:prstGeom prst="rect">
            <a:avLst/>
          </a:prstGeom>
          <a:solidFill>
            <a:srgbClr val="20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accent1"/>
              </a:solidFill>
            </a:endParaRPr>
          </a:p>
        </p:txBody>
      </p:sp>
      <p:sp>
        <p:nvSpPr>
          <p:cNvPr id="6" name="Rectangle 5"/>
          <p:cNvSpPr/>
          <p:nvPr/>
        </p:nvSpPr>
        <p:spPr>
          <a:xfrm>
            <a:off x="756908" y="0"/>
            <a:ext cx="7869462" cy="707886"/>
          </a:xfrm>
          <a:prstGeom prst="rect">
            <a:avLst/>
          </a:prstGeom>
        </p:spPr>
        <p:txBody>
          <a:bodyPr wrap="none">
            <a:spAutoFit/>
          </a:bodyPr>
          <a:lstStyle/>
          <a:p>
            <a:pPr lvl="0" algn="ctr">
              <a:buSzPct val="25000"/>
            </a:pPr>
            <a:r>
              <a:rPr lang="en-US" sz="4000" b="1" u="sng" smtClean="0">
                <a:solidFill>
                  <a:schemeClr val="accent1"/>
                </a:solidFill>
                <a:latin typeface="Helvetica Neue"/>
                <a:ea typeface="Helvetica Neue"/>
                <a:cs typeface="Helvetica Neue"/>
                <a:sym typeface="Helvetica Neue"/>
              </a:rPr>
              <a:t>What </a:t>
            </a:r>
            <a:r>
              <a:rPr lang="en-US" sz="4000" b="1" u="sng" dirty="0">
                <a:solidFill>
                  <a:schemeClr val="accent1"/>
                </a:solidFill>
                <a:latin typeface="Helvetica Neue"/>
                <a:ea typeface="Helvetica Neue"/>
                <a:cs typeface="Helvetica Neue"/>
                <a:sym typeface="Helvetica Neue"/>
              </a:rPr>
              <a:t>could possibly go </a:t>
            </a:r>
            <a:r>
              <a:rPr lang="en-US" sz="4000" b="1" u="sng" dirty="0" smtClean="0">
                <a:solidFill>
                  <a:schemeClr val="accent1"/>
                </a:solidFill>
                <a:latin typeface="Helvetica Neue"/>
                <a:ea typeface="Helvetica Neue"/>
                <a:cs typeface="Helvetica Neue"/>
                <a:sym typeface="Helvetica Neue"/>
              </a:rPr>
              <a:t>wrong?</a:t>
            </a:r>
            <a:endParaRPr lang="en" sz="4000" b="1" u="sng" dirty="0">
              <a:solidFill>
                <a:schemeClr val="accent1"/>
              </a:solidFill>
              <a:latin typeface="Helvetica Neue"/>
              <a:ea typeface="Helvetica Neue"/>
              <a:cs typeface="Helvetica Neue"/>
              <a:sym typeface="Helvetica Neue"/>
            </a:endParaRPr>
          </a:p>
        </p:txBody>
      </p:sp>
      <p:sp>
        <p:nvSpPr>
          <p:cNvPr id="7" name="TextBox 6"/>
          <p:cNvSpPr txBox="1"/>
          <p:nvPr/>
        </p:nvSpPr>
        <p:spPr>
          <a:xfrm>
            <a:off x="756908" y="1161718"/>
            <a:ext cx="4811283" cy="1938992"/>
          </a:xfrm>
          <a:prstGeom prst="rect">
            <a:avLst/>
          </a:prstGeom>
          <a:noFill/>
        </p:spPr>
        <p:txBody>
          <a:bodyPr wrap="square" rtlCol="0">
            <a:spAutoFit/>
          </a:bodyPr>
          <a:lstStyle/>
          <a:p>
            <a:r>
              <a:rPr lang="en-US" sz="3200" b="1" dirty="0" smtClean="0">
                <a:solidFill>
                  <a:schemeClr val="bg1"/>
                </a:solidFill>
              </a:rPr>
              <a:t>-Privacy</a:t>
            </a:r>
          </a:p>
          <a:p>
            <a:r>
              <a:rPr lang="en-US" sz="3200" b="1" dirty="0" smtClean="0">
                <a:solidFill>
                  <a:schemeClr val="bg1"/>
                </a:solidFill>
              </a:rPr>
              <a:t>-Algorithmic Bias</a:t>
            </a:r>
          </a:p>
          <a:p>
            <a:r>
              <a:rPr lang="en-US" sz="3200" b="1" dirty="0">
                <a:solidFill>
                  <a:schemeClr val="bg1"/>
                </a:solidFill>
              </a:rPr>
              <a:t>-Misinterpretations</a:t>
            </a:r>
          </a:p>
          <a:p>
            <a:endParaRPr lang="en-US" sz="2400" b="1" dirty="0" smtClean="0">
              <a:solidFill>
                <a:schemeClr val="accent1"/>
              </a:solidFill>
            </a:endParaRPr>
          </a:p>
        </p:txBody>
      </p:sp>
      <p:sp>
        <p:nvSpPr>
          <p:cNvPr id="10" name="TextBox 9"/>
          <p:cNvSpPr txBox="1"/>
          <p:nvPr/>
        </p:nvSpPr>
        <p:spPr>
          <a:xfrm>
            <a:off x="4571999" y="1144080"/>
            <a:ext cx="4811283" cy="1446550"/>
          </a:xfrm>
          <a:prstGeom prst="rect">
            <a:avLst/>
          </a:prstGeom>
          <a:noFill/>
        </p:spPr>
        <p:txBody>
          <a:bodyPr wrap="square" rtlCol="0">
            <a:spAutoFit/>
          </a:bodyPr>
          <a:lstStyle/>
          <a:p>
            <a:r>
              <a:rPr lang="en-US" sz="3200" b="1" dirty="0" smtClean="0">
                <a:solidFill>
                  <a:schemeClr val="bg1"/>
                </a:solidFill>
              </a:rPr>
              <a:t>-</a:t>
            </a:r>
            <a:r>
              <a:rPr lang="en-US" sz="3200" b="1" dirty="0">
                <a:solidFill>
                  <a:schemeClr val="bg1"/>
                </a:solidFill>
              </a:rPr>
              <a:t>Black </a:t>
            </a:r>
            <a:r>
              <a:rPr lang="en-US" sz="3200" b="1" dirty="0" smtClean="0">
                <a:solidFill>
                  <a:schemeClr val="bg1"/>
                </a:solidFill>
              </a:rPr>
              <a:t>Box</a:t>
            </a:r>
          </a:p>
          <a:p>
            <a:r>
              <a:rPr lang="en-US" sz="3200" b="1" dirty="0" smtClean="0">
                <a:solidFill>
                  <a:schemeClr val="bg1"/>
                </a:solidFill>
              </a:rPr>
              <a:t>-Snake Oil</a:t>
            </a:r>
          </a:p>
          <a:p>
            <a:endParaRPr lang="en-US" sz="2400" b="1" dirty="0" smtClean="0">
              <a:solidFill>
                <a:schemeClr val="accent1"/>
              </a:solidFill>
            </a:endParaRPr>
          </a:p>
        </p:txBody>
      </p:sp>
    </p:spTree>
    <p:extLst>
      <p:ext uri="{BB962C8B-B14F-4D97-AF65-F5344CB8AC3E}">
        <p14:creationId xmlns:p14="http://schemas.microsoft.com/office/powerpoint/2010/main" val="1371585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data_science.png"/>
          <p:cNvPicPr preferRelativeResize="0"/>
          <p:nvPr/>
        </p:nvPicPr>
        <p:blipFill>
          <a:blip r:embed="rId3">
            <a:alphaModFix/>
          </a:blip>
          <a:stretch>
            <a:fillRect/>
          </a:stretch>
        </p:blipFill>
        <p:spPr>
          <a:xfrm>
            <a:off x="0" y="0"/>
            <a:ext cx="9143998" cy="5419648"/>
          </a:xfrm>
          <a:prstGeom prst="rect">
            <a:avLst/>
          </a:prstGeom>
          <a:noFill/>
          <a:ln>
            <a:noFill/>
          </a:ln>
        </p:spPr>
      </p:pic>
      <p:sp>
        <p:nvSpPr>
          <p:cNvPr id="2" name="Rectangle 1"/>
          <p:cNvSpPr/>
          <p:nvPr/>
        </p:nvSpPr>
        <p:spPr>
          <a:xfrm>
            <a:off x="2" y="0"/>
            <a:ext cx="9143998" cy="3100710"/>
          </a:xfrm>
          <a:prstGeom prst="rect">
            <a:avLst/>
          </a:prstGeom>
          <a:solidFill>
            <a:srgbClr val="20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accent1"/>
              </a:solidFill>
            </a:endParaRPr>
          </a:p>
        </p:txBody>
      </p:sp>
      <p:sp>
        <p:nvSpPr>
          <p:cNvPr id="6" name="Rectangle 5"/>
          <p:cNvSpPr/>
          <p:nvPr/>
        </p:nvSpPr>
        <p:spPr>
          <a:xfrm>
            <a:off x="756908" y="0"/>
            <a:ext cx="7869462" cy="707886"/>
          </a:xfrm>
          <a:prstGeom prst="rect">
            <a:avLst/>
          </a:prstGeom>
        </p:spPr>
        <p:txBody>
          <a:bodyPr wrap="none">
            <a:spAutoFit/>
          </a:bodyPr>
          <a:lstStyle/>
          <a:p>
            <a:pPr lvl="0" algn="ctr">
              <a:buSzPct val="25000"/>
            </a:pPr>
            <a:r>
              <a:rPr lang="en-US" sz="4000" b="1" u="sng" smtClean="0">
                <a:solidFill>
                  <a:schemeClr val="accent1"/>
                </a:solidFill>
                <a:latin typeface="Helvetica Neue"/>
                <a:ea typeface="Helvetica Neue"/>
                <a:cs typeface="Helvetica Neue"/>
                <a:sym typeface="Helvetica Neue"/>
              </a:rPr>
              <a:t>What </a:t>
            </a:r>
            <a:r>
              <a:rPr lang="en-US" sz="4000" b="1" u="sng" dirty="0">
                <a:solidFill>
                  <a:schemeClr val="accent1"/>
                </a:solidFill>
                <a:latin typeface="Helvetica Neue"/>
                <a:ea typeface="Helvetica Neue"/>
                <a:cs typeface="Helvetica Neue"/>
                <a:sym typeface="Helvetica Neue"/>
              </a:rPr>
              <a:t>could possibly go </a:t>
            </a:r>
            <a:r>
              <a:rPr lang="en-US" sz="4000" b="1" u="sng" dirty="0" smtClean="0">
                <a:solidFill>
                  <a:schemeClr val="accent1"/>
                </a:solidFill>
                <a:latin typeface="Helvetica Neue"/>
                <a:ea typeface="Helvetica Neue"/>
                <a:cs typeface="Helvetica Neue"/>
                <a:sym typeface="Helvetica Neue"/>
              </a:rPr>
              <a:t>wrong?</a:t>
            </a:r>
            <a:endParaRPr lang="en" sz="4000" b="1" u="sng" dirty="0">
              <a:solidFill>
                <a:schemeClr val="accent1"/>
              </a:solidFill>
              <a:latin typeface="Helvetica Neue"/>
              <a:ea typeface="Helvetica Neue"/>
              <a:cs typeface="Helvetica Neue"/>
              <a:sym typeface="Helvetica Neue"/>
            </a:endParaRPr>
          </a:p>
        </p:txBody>
      </p:sp>
      <p:sp>
        <p:nvSpPr>
          <p:cNvPr id="9" name="TextBox 8"/>
          <p:cNvSpPr txBox="1"/>
          <p:nvPr/>
        </p:nvSpPr>
        <p:spPr>
          <a:xfrm>
            <a:off x="756908" y="1161718"/>
            <a:ext cx="4811283" cy="1938992"/>
          </a:xfrm>
          <a:prstGeom prst="rect">
            <a:avLst/>
          </a:prstGeom>
          <a:noFill/>
        </p:spPr>
        <p:txBody>
          <a:bodyPr wrap="square" rtlCol="0">
            <a:spAutoFit/>
          </a:bodyPr>
          <a:lstStyle/>
          <a:p>
            <a:r>
              <a:rPr lang="en-US" sz="3200" b="1" dirty="0" smtClean="0">
                <a:solidFill>
                  <a:schemeClr val="bg1"/>
                </a:solidFill>
              </a:rPr>
              <a:t>-Privacy</a:t>
            </a:r>
          </a:p>
          <a:p>
            <a:r>
              <a:rPr lang="en-US" sz="3200" b="1" dirty="0" smtClean="0">
                <a:solidFill>
                  <a:schemeClr val="bg1"/>
                </a:solidFill>
              </a:rPr>
              <a:t>-Algorithmic Bias</a:t>
            </a:r>
          </a:p>
          <a:p>
            <a:r>
              <a:rPr lang="en-US" sz="3200" b="1" dirty="0">
                <a:solidFill>
                  <a:schemeClr val="bg1"/>
                </a:solidFill>
              </a:rPr>
              <a:t>-Misinterpretations</a:t>
            </a:r>
          </a:p>
          <a:p>
            <a:endParaRPr lang="en-US" sz="2400" b="1" dirty="0" smtClean="0">
              <a:solidFill>
                <a:schemeClr val="accent1"/>
              </a:solidFill>
            </a:endParaRPr>
          </a:p>
        </p:txBody>
      </p:sp>
      <p:sp>
        <p:nvSpPr>
          <p:cNvPr id="11" name="TextBox 10"/>
          <p:cNvSpPr txBox="1"/>
          <p:nvPr/>
        </p:nvSpPr>
        <p:spPr>
          <a:xfrm>
            <a:off x="4571999" y="1144080"/>
            <a:ext cx="4811283" cy="1446550"/>
          </a:xfrm>
          <a:prstGeom prst="rect">
            <a:avLst/>
          </a:prstGeom>
          <a:noFill/>
        </p:spPr>
        <p:txBody>
          <a:bodyPr wrap="square" rtlCol="0">
            <a:spAutoFit/>
          </a:bodyPr>
          <a:lstStyle/>
          <a:p>
            <a:r>
              <a:rPr lang="en-US" sz="3200" b="1" dirty="0" smtClean="0">
                <a:solidFill>
                  <a:schemeClr val="bg1"/>
                </a:solidFill>
              </a:rPr>
              <a:t>-</a:t>
            </a:r>
            <a:r>
              <a:rPr lang="en-US" sz="3200" b="1" dirty="0">
                <a:solidFill>
                  <a:schemeClr val="bg1"/>
                </a:solidFill>
              </a:rPr>
              <a:t>Black </a:t>
            </a:r>
            <a:r>
              <a:rPr lang="en-US" sz="3200" b="1" dirty="0" smtClean="0">
                <a:solidFill>
                  <a:schemeClr val="bg1"/>
                </a:solidFill>
              </a:rPr>
              <a:t>Box</a:t>
            </a:r>
          </a:p>
          <a:p>
            <a:r>
              <a:rPr lang="en-US" sz="3200" b="1" dirty="0" smtClean="0">
                <a:solidFill>
                  <a:schemeClr val="bg1"/>
                </a:solidFill>
              </a:rPr>
              <a:t>-Snake Oil</a:t>
            </a:r>
          </a:p>
          <a:p>
            <a:endParaRPr lang="en-US" sz="2400" b="1" dirty="0" smtClean="0">
              <a:solidFill>
                <a:schemeClr val="accent1"/>
              </a:solidFill>
            </a:endParaRPr>
          </a:p>
        </p:txBody>
      </p:sp>
      <p:sp>
        <p:nvSpPr>
          <p:cNvPr id="3" name="TextBox 2"/>
          <p:cNvSpPr txBox="1"/>
          <p:nvPr/>
        </p:nvSpPr>
        <p:spPr>
          <a:xfrm rot="21108653">
            <a:off x="3987663" y="1166211"/>
            <a:ext cx="5614587" cy="1323439"/>
          </a:xfrm>
          <a:prstGeom prst="rect">
            <a:avLst/>
          </a:prstGeom>
          <a:noFill/>
        </p:spPr>
        <p:txBody>
          <a:bodyPr wrap="square" rtlCol="0">
            <a:spAutoFit/>
          </a:bodyPr>
          <a:lstStyle/>
          <a:p>
            <a:r>
              <a:rPr lang="en-US" sz="8000" dirty="0" smtClean="0">
                <a:solidFill>
                  <a:srgbClr val="A4DE4F"/>
                </a:solidFill>
                <a:latin typeface="Cooper Std Black" charset="0"/>
                <a:ea typeface="Cooper Std Black" charset="0"/>
                <a:cs typeface="Cooper Std Black" charset="0"/>
              </a:rPr>
              <a:t>Poison</a:t>
            </a:r>
            <a:endParaRPr lang="en-US" sz="8000" dirty="0">
              <a:solidFill>
                <a:srgbClr val="A4DE4F"/>
              </a:solidFill>
              <a:latin typeface="Cooper Std Black" charset="0"/>
              <a:ea typeface="Cooper Std Black" charset="0"/>
              <a:cs typeface="Cooper Std Black" charset="0"/>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3333" b="98056" l="10000" r="90000"/>
                    </a14:imgEffect>
                  </a14:imgLayer>
                </a14:imgProps>
              </a:ext>
              <a:ext uri="{28A0092B-C50C-407E-A947-70E740481C1C}">
                <a14:useLocalDpi xmlns:a14="http://schemas.microsoft.com/office/drawing/2010/main" val="0"/>
              </a:ext>
            </a:extLst>
          </a:blip>
          <a:stretch>
            <a:fillRect/>
          </a:stretch>
        </p:blipFill>
        <p:spPr>
          <a:xfrm>
            <a:off x="523885" y="814984"/>
            <a:ext cx="4203687" cy="2364574"/>
          </a:xfrm>
          <a:prstGeom prst="rect">
            <a:avLst/>
          </a:prstGeom>
        </p:spPr>
      </p:pic>
    </p:spTree>
    <p:extLst>
      <p:ext uri="{BB962C8B-B14F-4D97-AF65-F5344CB8AC3E}">
        <p14:creationId xmlns:p14="http://schemas.microsoft.com/office/powerpoint/2010/main" val="1969629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data_science.png"/>
          <p:cNvPicPr preferRelativeResize="0"/>
          <p:nvPr/>
        </p:nvPicPr>
        <p:blipFill>
          <a:blip r:embed="rId3">
            <a:alphaModFix/>
          </a:blip>
          <a:stretch>
            <a:fillRect/>
          </a:stretch>
        </p:blipFill>
        <p:spPr>
          <a:xfrm>
            <a:off x="0" y="0"/>
            <a:ext cx="9143998" cy="5419648"/>
          </a:xfrm>
          <a:prstGeom prst="rect">
            <a:avLst/>
          </a:prstGeom>
          <a:noFill/>
          <a:ln>
            <a:noFill/>
          </a:ln>
        </p:spPr>
      </p:pic>
      <p:sp>
        <p:nvSpPr>
          <p:cNvPr id="2" name="Rectangle 1"/>
          <p:cNvSpPr/>
          <p:nvPr/>
        </p:nvSpPr>
        <p:spPr>
          <a:xfrm>
            <a:off x="2" y="0"/>
            <a:ext cx="9143998" cy="3100710"/>
          </a:xfrm>
          <a:prstGeom prst="rect">
            <a:avLst/>
          </a:prstGeom>
          <a:solidFill>
            <a:srgbClr val="20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accent1"/>
              </a:solidFill>
            </a:endParaRPr>
          </a:p>
        </p:txBody>
      </p:sp>
      <p:sp>
        <p:nvSpPr>
          <p:cNvPr id="6" name="Rectangle 5"/>
          <p:cNvSpPr/>
          <p:nvPr/>
        </p:nvSpPr>
        <p:spPr>
          <a:xfrm>
            <a:off x="965300" y="0"/>
            <a:ext cx="7452681" cy="707886"/>
          </a:xfrm>
          <a:prstGeom prst="rect">
            <a:avLst/>
          </a:prstGeom>
        </p:spPr>
        <p:txBody>
          <a:bodyPr wrap="none">
            <a:spAutoFit/>
          </a:bodyPr>
          <a:lstStyle/>
          <a:p>
            <a:pPr lvl="0" algn="ctr">
              <a:buSzPct val="25000"/>
            </a:pPr>
            <a:r>
              <a:rPr lang="en-US" sz="4000" b="1" u="sng" dirty="0" smtClean="0">
                <a:solidFill>
                  <a:schemeClr val="accent1"/>
                </a:solidFill>
                <a:latin typeface="Helvetica Neue"/>
                <a:ea typeface="Helvetica Neue"/>
                <a:cs typeface="Helvetica Neue"/>
                <a:sym typeface="Helvetica Neue"/>
              </a:rPr>
              <a:t>What </a:t>
            </a:r>
            <a:r>
              <a:rPr lang="en-US" sz="4000" b="1" u="sng" dirty="0">
                <a:solidFill>
                  <a:schemeClr val="accent1"/>
                </a:solidFill>
                <a:latin typeface="Helvetica Neue"/>
                <a:ea typeface="Helvetica Neue"/>
                <a:cs typeface="Helvetica Neue"/>
                <a:sym typeface="Helvetica Neue"/>
              </a:rPr>
              <a:t>could possibly go </a:t>
            </a:r>
            <a:r>
              <a:rPr lang="en-US" sz="4000" b="1" u="sng" dirty="0" smtClean="0">
                <a:solidFill>
                  <a:schemeClr val="accent1"/>
                </a:solidFill>
                <a:latin typeface="Helvetica Neue"/>
                <a:ea typeface="Helvetica Neue"/>
                <a:cs typeface="Helvetica Neue"/>
                <a:sym typeface="Helvetica Neue"/>
              </a:rPr>
              <a:t>right?</a:t>
            </a:r>
            <a:endParaRPr lang="en" sz="4000" b="1" u="sng" dirty="0">
              <a:solidFill>
                <a:schemeClr val="accent1"/>
              </a:solidFill>
              <a:latin typeface="Helvetica Neue"/>
              <a:ea typeface="Helvetica Neue"/>
              <a:cs typeface="Helvetica Neue"/>
              <a:sym typeface="Helvetica Neue"/>
            </a:endParaRPr>
          </a:p>
        </p:txBody>
      </p:sp>
      <p:sp>
        <p:nvSpPr>
          <p:cNvPr id="7" name="TextBox 6"/>
          <p:cNvSpPr txBox="1"/>
          <p:nvPr/>
        </p:nvSpPr>
        <p:spPr>
          <a:xfrm>
            <a:off x="773999" y="908971"/>
            <a:ext cx="7720097" cy="2431435"/>
          </a:xfrm>
          <a:prstGeom prst="rect">
            <a:avLst/>
          </a:prstGeom>
          <a:noFill/>
        </p:spPr>
        <p:txBody>
          <a:bodyPr wrap="square" rtlCol="0">
            <a:spAutoFit/>
          </a:bodyPr>
          <a:lstStyle/>
          <a:p>
            <a:r>
              <a:rPr lang="en-US" sz="3200" b="1" dirty="0" smtClean="0">
                <a:solidFill>
                  <a:schemeClr val="bg1"/>
                </a:solidFill>
              </a:rPr>
              <a:t>-Informed Decisions</a:t>
            </a:r>
          </a:p>
          <a:p>
            <a:r>
              <a:rPr lang="en-US" sz="3200" b="1" dirty="0" smtClean="0">
                <a:solidFill>
                  <a:schemeClr val="bg1"/>
                </a:solidFill>
              </a:rPr>
              <a:t>-Better use of Resources</a:t>
            </a:r>
          </a:p>
          <a:p>
            <a:r>
              <a:rPr lang="en-US" sz="3200" b="1" dirty="0" smtClean="0">
                <a:solidFill>
                  <a:schemeClr val="bg1"/>
                </a:solidFill>
              </a:rPr>
              <a:t>-Discover Institutional Biases</a:t>
            </a:r>
          </a:p>
          <a:p>
            <a:r>
              <a:rPr lang="en-US" sz="3200" b="1" dirty="0" smtClean="0">
                <a:solidFill>
                  <a:schemeClr val="bg1"/>
                </a:solidFill>
              </a:rPr>
              <a:t>-Create Better Intervention Strategies</a:t>
            </a:r>
          </a:p>
          <a:p>
            <a:endParaRPr lang="en-US" sz="2400" b="1" dirty="0" smtClean="0">
              <a:solidFill>
                <a:schemeClr val="accent1"/>
              </a:solidFill>
            </a:endParaRPr>
          </a:p>
        </p:txBody>
      </p:sp>
    </p:spTree>
    <p:extLst>
      <p:ext uri="{BB962C8B-B14F-4D97-AF65-F5344CB8AC3E}">
        <p14:creationId xmlns:p14="http://schemas.microsoft.com/office/powerpoint/2010/main" val="1861953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data_science.png"/>
          <p:cNvPicPr preferRelativeResize="0"/>
          <p:nvPr/>
        </p:nvPicPr>
        <p:blipFill>
          <a:blip r:embed="rId3">
            <a:alphaModFix/>
          </a:blip>
          <a:stretch>
            <a:fillRect/>
          </a:stretch>
        </p:blipFill>
        <p:spPr>
          <a:xfrm>
            <a:off x="0" y="0"/>
            <a:ext cx="9143998" cy="5419648"/>
          </a:xfrm>
          <a:prstGeom prst="rect">
            <a:avLst/>
          </a:prstGeom>
          <a:noFill/>
          <a:ln>
            <a:noFill/>
          </a:ln>
        </p:spPr>
      </p:pic>
      <p:sp>
        <p:nvSpPr>
          <p:cNvPr id="2" name="Rectangle 1"/>
          <p:cNvSpPr/>
          <p:nvPr/>
        </p:nvSpPr>
        <p:spPr>
          <a:xfrm>
            <a:off x="2" y="0"/>
            <a:ext cx="9143998" cy="3100710"/>
          </a:xfrm>
          <a:prstGeom prst="rect">
            <a:avLst/>
          </a:prstGeom>
          <a:solidFill>
            <a:srgbClr val="20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accent1"/>
              </a:solidFill>
            </a:endParaRPr>
          </a:p>
        </p:txBody>
      </p:sp>
      <p:sp>
        <p:nvSpPr>
          <p:cNvPr id="6" name="Rectangle 5"/>
          <p:cNvSpPr/>
          <p:nvPr/>
        </p:nvSpPr>
        <p:spPr>
          <a:xfrm>
            <a:off x="965300" y="0"/>
            <a:ext cx="7452681" cy="707886"/>
          </a:xfrm>
          <a:prstGeom prst="rect">
            <a:avLst/>
          </a:prstGeom>
        </p:spPr>
        <p:txBody>
          <a:bodyPr wrap="none">
            <a:spAutoFit/>
          </a:bodyPr>
          <a:lstStyle/>
          <a:p>
            <a:pPr lvl="0" algn="ctr">
              <a:buSzPct val="25000"/>
            </a:pPr>
            <a:r>
              <a:rPr lang="en-US" sz="4000" b="1" u="sng" dirty="0" smtClean="0">
                <a:solidFill>
                  <a:schemeClr val="accent1"/>
                </a:solidFill>
                <a:latin typeface="Helvetica Neue"/>
                <a:ea typeface="Helvetica Neue"/>
                <a:cs typeface="Helvetica Neue"/>
                <a:sym typeface="Helvetica Neue"/>
              </a:rPr>
              <a:t>What </a:t>
            </a:r>
            <a:r>
              <a:rPr lang="en-US" sz="4000" b="1" u="sng" dirty="0">
                <a:solidFill>
                  <a:schemeClr val="accent1"/>
                </a:solidFill>
                <a:latin typeface="Helvetica Neue"/>
                <a:ea typeface="Helvetica Neue"/>
                <a:cs typeface="Helvetica Neue"/>
                <a:sym typeface="Helvetica Neue"/>
              </a:rPr>
              <a:t>could possibly go </a:t>
            </a:r>
            <a:r>
              <a:rPr lang="en-US" sz="4000" b="1" u="sng" dirty="0" smtClean="0">
                <a:solidFill>
                  <a:schemeClr val="accent1"/>
                </a:solidFill>
                <a:latin typeface="Helvetica Neue"/>
                <a:ea typeface="Helvetica Neue"/>
                <a:cs typeface="Helvetica Neue"/>
                <a:sym typeface="Helvetica Neue"/>
              </a:rPr>
              <a:t>right?</a:t>
            </a:r>
            <a:endParaRPr lang="en" sz="4000" b="1" u="sng" dirty="0">
              <a:solidFill>
                <a:schemeClr val="accent1"/>
              </a:solidFill>
              <a:latin typeface="Helvetica Neue"/>
              <a:ea typeface="Helvetica Neue"/>
              <a:cs typeface="Helvetica Neue"/>
              <a:sym typeface="Helvetica Neue"/>
            </a:endParaRPr>
          </a:p>
        </p:txBody>
      </p:sp>
      <p:sp>
        <p:nvSpPr>
          <p:cNvPr id="7" name="TextBox 6"/>
          <p:cNvSpPr txBox="1"/>
          <p:nvPr/>
        </p:nvSpPr>
        <p:spPr>
          <a:xfrm>
            <a:off x="773999" y="908971"/>
            <a:ext cx="7720097" cy="2431435"/>
          </a:xfrm>
          <a:prstGeom prst="rect">
            <a:avLst/>
          </a:prstGeom>
          <a:noFill/>
        </p:spPr>
        <p:txBody>
          <a:bodyPr wrap="square" rtlCol="0">
            <a:spAutoFit/>
          </a:bodyPr>
          <a:lstStyle/>
          <a:p>
            <a:r>
              <a:rPr lang="en-US" sz="3200" b="1" dirty="0" smtClean="0">
                <a:solidFill>
                  <a:schemeClr val="bg1"/>
                </a:solidFill>
              </a:rPr>
              <a:t>-Informed Decisions</a:t>
            </a:r>
          </a:p>
          <a:p>
            <a:r>
              <a:rPr lang="en-US" sz="3200" b="1" dirty="0" smtClean="0">
                <a:solidFill>
                  <a:schemeClr val="bg1"/>
                </a:solidFill>
              </a:rPr>
              <a:t>-Better use of Resources</a:t>
            </a:r>
          </a:p>
          <a:p>
            <a:r>
              <a:rPr lang="en-US" sz="3200" b="1" dirty="0" smtClean="0">
                <a:solidFill>
                  <a:schemeClr val="bg1"/>
                </a:solidFill>
              </a:rPr>
              <a:t>-Discover Institutional Biases</a:t>
            </a:r>
          </a:p>
          <a:p>
            <a:r>
              <a:rPr lang="en-US" sz="3200" b="1" dirty="0" smtClean="0">
                <a:solidFill>
                  <a:schemeClr val="bg1"/>
                </a:solidFill>
              </a:rPr>
              <a:t>-Create Better Intervention Strategies</a:t>
            </a:r>
          </a:p>
          <a:p>
            <a:endParaRPr lang="en-US" sz="2400" b="1" dirty="0" smtClean="0">
              <a:solidFill>
                <a:schemeClr val="accent1"/>
              </a:solidFill>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222" b="99222" l="10000" r="89333"/>
                    </a14:imgEffect>
                  </a14:imgLayer>
                </a14:imgProps>
              </a:ext>
              <a:ext uri="{28A0092B-C50C-407E-A947-70E740481C1C}">
                <a14:useLocalDpi xmlns:a14="http://schemas.microsoft.com/office/drawing/2010/main" val="0"/>
              </a:ext>
            </a:extLst>
          </a:blip>
          <a:stretch>
            <a:fillRect/>
          </a:stretch>
        </p:blipFill>
        <p:spPr>
          <a:xfrm>
            <a:off x="6687967" y="683906"/>
            <a:ext cx="1806129" cy="1806129"/>
          </a:xfrm>
          <a:prstGeom prst="rect">
            <a:avLst/>
          </a:prstGeom>
        </p:spPr>
      </p:pic>
    </p:spTree>
    <p:extLst>
      <p:ext uri="{BB962C8B-B14F-4D97-AF65-F5344CB8AC3E}">
        <p14:creationId xmlns:p14="http://schemas.microsoft.com/office/powerpoint/2010/main" val="1591574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Shape 239"/>
          <p:cNvPicPr preferRelativeResize="0"/>
          <p:nvPr/>
        </p:nvPicPr>
        <p:blipFill>
          <a:blip r:embed="rId3">
            <a:alphaModFix/>
          </a:blip>
          <a:stretch>
            <a:fillRect/>
          </a:stretch>
        </p:blipFill>
        <p:spPr>
          <a:xfrm>
            <a:off x="0" y="0"/>
            <a:ext cx="9144000" cy="5143500"/>
          </a:xfrm>
          <a:prstGeom prst="rect">
            <a:avLst/>
          </a:prstGeom>
          <a:noFill/>
          <a:ln>
            <a:noFill/>
          </a:ln>
        </p:spPr>
      </p:pic>
      <p:sp>
        <p:nvSpPr>
          <p:cNvPr id="240" name="Shape 240"/>
          <p:cNvSpPr txBox="1">
            <a:spLocks noGrp="1"/>
          </p:cNvSpPr>
          <p:nvPr>
            <p:ph type="title"/>
          </p:nvPr>
        </p:nvSpPr>
        <p:spPr>
          <a:xfrm>
            <a:off x="476250" y="104232"/>
            <a:ext cx="7886700" cy="994200"/>
          </a:xfrm>
          <a:prstGeom prst="rect">
            <a:avLst/>
          </a:prstGeom>
          <a:noFill/>
          <a:ln>
            <a:noFill/>
          </a:ln>
        </p:spPr>
        <p:txBody>
          <a:bodyPr lIns="91425" tIns="45700" rIns="91425" bIns="45700" anchor="ctr" anchorCtr="0">
            <a:noAutofit/>
          </a:bodyPr>
          <a:lstStyle/>
          <a:p>
            <a:pPr marL="0" marR="0" lvl="0" indent="0" rtl="0">
              <a:lnSpc>
                <a:spcPct val="90000"/>
              </a:lnSpc>
              <a:spcBef>
                <a:spcPts val="0"/>
              </a:spcBef>
              <a:spcAft>
                <a:spcPts val="0"/>
              </a:spcAft>
              <a:buClr>
                <a:schemeClr val="dk1"/>
              </a:buClr>
              <a:buSzPct val="25000"/>
              <a:buFont typeface="Calibri"/>
              <a:buNone/>
            </a:pPr>
            <a:r>
              <a:rPr lang="en-US" sz="3600" b="1" i="0" u="none" strike="noStrike" cap="none" dirty="0" smtClean="0">
                <a:solidFill>
                  <a:schemeClr val="bg1"/>
                </a:solidFill>
              </a:rPr>
              <a:t>Research Objective: </a:t>
            </a:r>
            <a:endParaRPr lang="en" sz="3600" b="1" i="0" u="none" strike="noStrike" cap="none" dirty="0">
              <a:solidFill>
                <a:schemeClr val="bg1"/>
              </a:solidFill>
            </a:endParaRPr>
          </a:p>
        </p:txBody>
      </p:sp>
      <p:sp>
        <p:nvSpPr>
          <p:cNvPr id="241" name="Shape 241"/>
          <p:cNvSpPr txBox="1">
            <a:spLocks noGrp="1"/>
          </p:cNvSpPr>
          <p:nvPr>
            <p:ph type="body" idx="1"/>
          </p:nvPr>
        </p:nvSpPr>
        <p:spPr>
          <a:xfrm>
            <a:off x="476250" y="886834"/>
            <a:ext cx="8152456" cy="964637"/>
          </a:xfrm>
          <a:prstGeom prst="rect">
            <a:avLst/>
          </a:prstGeom>
          <a:noFill/>
          <a:ln>
            <a:noFill/>
          </a:ln>
        </p:spPr>
        <p:txBody>
          <a:bodyPr lIns="91425" tIns="45700" rIns="91425" bIns="45700" anchor="t" anchorCtr="0">
            <a:noAutofit/>
          </a:bodyPr>
          <a:lstStyle/>
          <a:p>
            <a:pPr marL="577850" indent="-514350">
              <a:lnSpc>
                <a:spcPct val="100000"/>
              </a:lnSpc>
              <a:spcBef>
                <a:spcPts val="0"/>
              </a:spcBef>
              <a:buClr>
                <a:srgbClr val="FFFFFF"/>
              </a:buClr>
              <a:buSzTx/>
              <a:buFont typeface="+mj-lt"/>
              <a:buNone/>
            </a:pPr>
            <a:r>
              <a:rPr lang="en-US" dirty="0" smtClean="0">
                <a:solidFill>
                  <a:srgbClr val="FFFFFF"/>
                </a:solidFill>
              </a:rPr>
              <a:t>Develop University scale Machine </a:t>
            </a:r>
            <a:r>
              <a:rPr lang="en-US" dirty="0">
                <a:solidFill>
                  <a:srgbClr val="FFFFFF"/>
                </a:solidFill>
              </a:rPr>
              <a:t>L</a:t>
            </a:r>
            <a:r>
              <a:rPr lang="en-US" dirty="0" smtClean="0">
                <a:solidFill>
                  <a:srgbClr val="FFFFFF"/>
                </a:solidFill>
              </a:rPr>
              <a:t>earning Systems to </a:t>
            </a:r>
            <a:r>
              <a:rPr lang="en-US" dirty="0">
                <a:solidFill>
                  <a:srgbClr val="FFFFFF"/>
                </a:solidFill>
              </a:rPr>
              <a:t>e</a:t>
            </a:r>
            <a:r>
              <a:rPr lang="en-US" dirty="0" smtClean="0">
                <a:solidFill>
                  <a:srgbClr val="FFFFFF"/>
                </a:solidFill>
              </a:rPr>
              <a:t>nable research on them.</a:t>
            </a:r>
          </a:p>
        </p:txBody>
      </p:sp>
    </p:spTree>
    <p:extLst>
      <p:ext uri="{BB962C8B-B14F-4D97-AF65-F5344CB8AC3E}">
        <p14:creationId xmlns:p14="http://schemas.microsoft.com/office/powerpoint/2010/main" val="1673028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Shape 239"/>
          <p:cNvPicPr preferRelativeResize="0"/>
          <p:nvPr/>
        </p:nvPicPr>
        <p:blipFill>
          <a:blip r:embed="rId3">
            <a:alphaModFix/>
          </a:blip>
          <a:stretch>
            <a:fillRect/>
          </a:stretch>
        </p:blipFill>
        <p:spPr>
          <a:xfrm>
            <a:off x="0" y="0"/>
            <a:ext cx="9144000" cy="5143500"/>
          </a:xfrm>
          <a:prstGeom prst="rect">
            <a:avLst/>
          </a:prstGeom>
          <a:noFill/>
          <a:ln>
            <a:noFill/>
          </a:ln>
        </p:spPr>
      </p:pic>
      <p:sp>
        <p:nvSpPr>
          <p:cNvPr id="240" name="Shape 240"/>
          <p:cNvSpPr txBox="1">
            <a:spLocks noGrp="1"/>
          </p:cNvSpPr>
          <p:nvPr>
            <p:ph type="title"/>
          </p:nvPr>
        </p:nvSpPr>
        <p:spPr>
          <a:xfrm>
            <a:off x="476250" y="104232"/>
            <a:ext cx="7886700" cy="994200"/>
          </a:xfrm>
          <a:prstGeom prst="rect">
            <a:avLst/>
          </a:prstGeom>
          <a:noFill/>
          <a:ln>
            <a:noFill/>
          </a:ln>
        </p:spPr>
        <p:txBody>
          <a:bodyPr lIns="91425" tIns="45700" rIns="91425" bIns="45700" anchor="ctr" anchorCtr="0">
            <a:noAutofit/>
          </a:bodyPr>
          <a:lstStyle/>
          <a:p>
            <a:pPr marL="0" marR="0" lvl="0" indent="0" rtl="0">
              <a:lnSpc>
                <a:spcPct val="90000"/>
              </a:lnSpc>
              <a:spcBef>
                <a:spcPts val="0"/>
              </a:spcBef>
              <a:spcAft>
                <a:spcPts val="0"/>
              </a:spcAft>
              <a:buClr>
                <a:schemeClr val="dk1"/>
              </a:buClr>
              <a:buSzPct val="25000"/>
              <a:buFont typeface="Calibri"/>
              <a:buNone/>
            </a:pPr>
            <a:r>
              <a:rPr lang="en-US" sz="3600" b="1" i="0" u="none" strike="noStrike" cap="none" dirty="0" smtClean="0">
                <a:solidFill>
                  <a:schemeClr val="bg1"/>
                </a:solidFill>
              </a:rPr>
              <a:t>Research Objective: </a:t>
            </a:r>
            <a:endParaRPr lang="en" sz="3600" b="1" i="0" u="none" strike="noStrike" cap="none" dirty="0">
              <a:solidFill>
                <a:schemeClr val="bg1"/>
              </a:solidFill>
            </a:endParaRPr>
          </a:p>
        </p:txBody>
      </p:sp>
      <p:sp>
        <p:nvSpPr>
          <p:cNvPr id="241" name="Shape 241"/>
          <p:cNvSpPr txBox="1">
            <a:spLocks noGrp="1"/>
          </p:cNvSpPr>
          <p:nvPr>
            <p:ph type="body" idx="1"/>
          </p:nvPr>
        </p:nvSpPr>
        <p:spPr>
          <a:xfrm>
            <a:off x="476250" y="886834"/>
            <a:ext cx="8152456" cy="964637"/>
          </a:xfrm>
          <a:prstGeom prst="rect">
            <a:avLst/>
          </a:prstGeom>
          <a:noFill/>
          <a:ln>
            <a:noFill/>
          </a:ln>
        </p:spPr>
        <p:txBody>
          <a:bodyPr lIns="91425" tIns="45700" rIns="91425" bIns="45700" anchor="t" anchorCtr="0">
            <a:noAutofit/>
          </a:bodyPr>
          <a:lstStyle/>
          <a:p>
            <a:pPr marL="577850" indent="-514350">
              <a:lnSpc>
                <a:spcPct val="100000"/>
              </a:lnSpc>
              <a:spcBef>
                <a:spcPts val="0"/>
              </a:spcBef>
              <a:buClr>
                <a:srgbClr val="FFFFFF"/>
              </a:buClr>
              <a:buSzTx/>
              <a:buFont typeface="+mj-lt"/>
              <a:buNone/>
            </a:pPr>
            <a:r>
              <a:rPr lang="en-US" dirty="0" smtClean="0">
                <a:solidFill>
                  <a:srgbClr val="FFFFFF"/>
                </a:solidFill>
              </a:rPr>
              <a:t>Develop University scale Machine </a:t>
            </a:r>
            <a:r>
              <a:rPr lang="en-US" dirty="0">
                <a:solidFill>
                  <a:srgbClr val="FFFFFF"/>
                </a:solidFill>
              </a:rPr>
              <a:t>L</a:t>
            </a:r>
            <a:r>
              <a:rPr lang="en-US" dirty="0" smtClean="0">
                <a:solidFill>
                  <a:srgbClr val="FFFFFF"/>
                </a:solidFill>
              </a:rPr>
              <a:t>earning Systems to </a:t>
            </a:r>
            <a:r>
              <a:rPr lang="en-US" dirty="0">
                <a:solidFill>
                  <a:srgbClr val="FFFFFF"/>
                </a:solidFill>
              </a:rPr>
              <a:t>e</a:t>
            </a:r>
            <a:r>
              <a:rPr lang="en-US" dirty="0" smtClean="0">
                <a:solidFill>
                  <a:srgbClr val="FFFFFF"/>
                </a:solidFill>
              </a:rPr>
              <a:t>nable research on them.</a:t>
            </a:r>
          </a:p>
        </p:txBody>
      </p:sp>
      <p:sp>
        <p:nvSpPr>
          <p:cNvPr id="5" name="Shape 241"/>
          <p:cNvSpPr txBox="1">
            <a:spLocks/>
          </p:cNvSpPr>
          <p:nvPr/>
        </p:nvSpPr>
        <p:spPr>
          <a:xfrm>
            <a:off x="553080" y="1955038"/>
            <a:ext cx="8152456" cy="2231554"/>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577850" indent="-514350">
              <a:lnSpc>
                <a:spcPct val="100000"/>
              </a:lnSpc>
              <a:spcBef>
                <a:spcPts val="0"/>
              </a:spcBef>
              <a:buClr>
                <a:srgbClr val="FFFFFF"/>
              </a:buClr>
              <a:buSzTx/>
              <a:buFont typeface="+mj-lt"/>
              <a:buNone/>
            </a:pPr>
            <a:r>
              <a:rPr lang="en-US" sz="2000" dirty="0" smtClean="0">
                <a:solidFill>
                  <a:srgbClr val="FFFFFF"/>
                </a:solidFill>
              </a:rPr>
              <a:t>-How accurate could/should they be?</a:t>
            </a:r>
          </a:p>
          <a:p>
            <a:pPr marL="577850" indent="-514350">
              <a:lnSpc>
                <a:spcPct val="100000"/>
              </a:lnSpc>
              <a:spcBef>
                <a:spcPts val="0"/>
              </a:spcBef>
              <a:buClr>
                <a:srgbClr val="FFFFFF"/>
              </a:buClr>
              <a:buSzTx/>
              <a:buFont typeface="+mj-lt"/>
              <a:buNone/>
            </a:pPr>
            <a:r>
              <a:rPr lang="en-US" sz="2000" dirty="0" smtClean="0">
                <a:solidFill>
                  <a:srgbClr val="FFFFFF"/>
                </a:solidFill>
              </a:rPr>
              <a:t>-Are there biases? Can we fix that?</a:t>
            </a:r>
          </a:p>
          <a:p>
            <a:pPr marL="577850" indent="-514350">
              <a:lnSpc>
                <a:spcPct val="100000"/>
              </a:lnSpc>
              <a:spcBef>
                <a:spcPts val="0"/>
              </a:spcBef>
              <a:buClr>
                <a:srgbClr val="FFFFFF"/>
              </a:buClr>
              <a:buSzTx/>
              <a:buFont typeface="+mj-lt"/>
              <a:buNone/>
            </a:pPr>
            <a:r>
              <a:rPr lang="en-US" sz="2000" dirty="0" smtClean="0">
                <a:solidFill>
                  <a:srgbClr val="FFFFFF"/>
                </a:solidFill>
              </a:rPr>
              <a:t>-What parts are Hard? Easy?</a:t>
            </a:r>
          </a:p>
          <a:p>
            <a:pPr marL="577850" indent="-514350">
              <a:lnSpc>
                <a:spcPct val="100000"/>
              </a:lnSpc>
              <a:spcBef>
                <a:spcPts val="0"/>
              </a:spcBef>
              <a:buClr>
                <a:srgbClr val="FFFFFF"/>
              </a:buClr>
              <a:buSzTx/>
              <a:buFont typeface="+mj-lt"/>
              <a:buNone/>
            </a:pPr>
            <a:r>
              <a:rPr lang="en-US" sz="2000" dirty="0" smtClean="0">
                <a:solidFill>
                  <a:srgbClr val="FFFFFF"/>
                </a:solidFill>
              </a:rPr>
              <a:t>-How do individuals use the information?</a:t>
            </a:r>
            <a:endParaRPr lang="en-US" sz="2000" dirty="0" smtClean="0">
              <a:solidFill>
                <a:srgbClr val="FFFFFF"/>
              </a:solidFill>
            </a:endParaRPr>
          </a:p>
        </p:txBody>
      </p:sp>
    </p:spTree>
    <p:extLst>
      <p:ext uri="{BB962C8B-B14F-4D97-AF65-F5344CB8AC3E}">
        <p14:creationId xmlns:p14="http://schemas.microsoft.com/office/powerpoint/2010/main" val="267267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443798" y="3612693"/>
            <a:ext cx="1179268" cy="774670"/>
            <a:chOff x="546037" y="3860743"/>
            <a:chExt cx="2096476" cy="1377191"/>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37" y="4017548"/>
              <a:ext cx="1473303" cy="12203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584" y="3860743"/>
              <a:ext cx="1033929" cy="1033929"/>
            </a:xfrm>
            <a:prstGeom prst="rect">
              <a:avLst/>
            </a:prstGeom>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799" y="2301034"/>
            <a:ext cx="796391" cy="596777"/>
          </a:xfrm>
          <a:prstGeom prst="rect">
            <a:avLst/>
          </a:prstGeom>
        </p:spPr>
      </p:pic>
      <p:sp>
        <p:nvSpPr>
          <p:cNvPr id="11" name="TextBox 10"/>
          <p:cNvSpPr txBox="1"/>
          <p:nvPr/>
        </p:nvSpPr>
        <p:spPr>
          <a:xfrm>
            <a:off x="1950273" y="2302376"/>
            <a:ext cx="1970102" cy="415498"/>
          </a:xfrm>
          <a:prstGeom prst="rect">
            <a:avLst/>
          </a:prstGeom>
          <a:noFill/>
        </p:spPr>
        <p:txBody>
          <a:bodyPr wrap="square" rtlCol="0">
            <a:spAutoFit/>
          </a:bodyPr>
          <a:lstStyle/>
          <a:p>
            <a:pPr algn="ctr"/>
            <a:r>
              <a:rPr lang="en-US" sz="1050" b="1" dirty="0"/>
              <a:t>Scripts/Programs for automating data retrieval</a:t>
            </a:r>
            <a:endParaRPr lang="en-US" sz="1050" b="1" dirty="0"/>
          </a:p>
        </p:txBody>
      </p:sp>
      <p:sp>
        <p:nvSpPr>
          <p:cNvPr id="12" name="TextBox 11"/>
          <p:cNvSpPr txBox="1"/>
          <p:nvPr/>
        </p:nvSpPr>
        <p:spPr>
          <a:xfrm>
            <a:off x="1999993" y="4403702"/>
            <a:ext cx="2078972" cy="253916"/>
          </a:xfrm>
          <a:prstGeom prst="rect">
            <a:avLst/>
          </a:prstGeom>
          <a:noFill/>
        </p:spPr>
        <p:txBody>
          <a:bodyPr wrap="square" rtlCol="0">
            <a:spAutoFit/>
          </a:bodyPr>
          <a:lstStyle/>
          <a:p>
            <a:pPr algn="ctr"/>
            <a:r>
              <a:rPr lang="en-US" sz="1050" b="1" dirty="0"/>
              <a:t>High Performance  </a:t>
            </a:r>
            <a:r>
              <a:rPr lang="en-US" sz="1050" b="1" dirty="0"/>
              <a:t>Computer</a:t>
            </a:r>
          </a:p>
        </p:txBody>
      </p:sp>
      <p:sp>
        <p:nvSpPr>
          <p:cNvPr id="34" name="TextBox 33"/>
          <p:cNvSpPr txBox="1"/>
          <p:nvPr/>
        </p:nvSpPr>
        <p:spPr>
          <a:xfrm>
            <a:off x="2086076" y="3122272"/>
            <a:ext cx="1759431" cy="253916"/>
          </a:xfrm>
          <a:prstGeom prst="rect">
            <a:avLst/>
          </a:prstGeom>
          <a:noFill/>
        </p:spPr>
        <p:txBody>
          <a:bodyPr wrap="square" rtlCol="0">
            <a:spAutoFit/>
          </a:bodyPr>
          <a:lstStyle/>
          <a:p>
            <a:r>
              <a:rPr lang="en-US" sz="1050" b="1"/>
              <a:t>Past </a:t>
            </a:r>
            <a:r>
              <a:rPr lang="en-US" sz="1050" b="1"/>
              <a:t>and </a:t>
            </a:r>
            <a:r>
              <a:rPr lang="en-US" sz="1050" b="1" dirty="0"/>
              <a:t>Current Data</a:t>
            </a:r>
            <a:endParaRPr lang="en-US" sz="1050" b="1" dirty="0"/>
          </a:p>
        </p:txBody>
      </p:sp>
      <p:sp>
        <p:nvSpPr>
          <p:cNvPr id="29" name="TextBox 28"/>
          <p:cNvSpPr txBox="1"/>
          <p:nvPr/>
        </p:nvSpPr>
        <p:spPr>
          <a:xfrm>
            <a:off x="2139308" y="1256216"/>
            <a:ext cx="1882915" cy="253916"/>
          </a:xfrm>
          <a:prstGeom prst="rect">
            <a:avLst/>
          </a:prstGeom>
          <a:noFill/>
        </p:spPr>
        <p:txBody>
          <a:bodyPr wrap="square" rtlCol="0">
            <a:spAutoFit/>
          </a:bodyPr>
          <a:lstStyle/>
          <a:p>
            <a:r>
              <a:rPr lang="en-US" sz="1050" b="1" dirty="0"/>
              <a:t>Learning Data-Sphere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1325" y="1592234"/>
            <a:ext cx="559799" cy="660335"/>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2400" y="1367647"/>
            <a:ext cx="534293" cy="534293"/>
          </a:xfrm>
          <a:prstGeom prst="rect">
            <a:avLst/>
          </a:prstGeom>
        </p:spPr>
      </p:pic>
      <p:sp>
        <p:nvSpPr>
          <p:cNvPr id="24" name="Curved Down Arrow 23"/>
          <p:cNvSpPr/>
          <p:nvPr/>
        </p:nvSpPr>
        <p:spPr>
          <a:xfrm rot="5400000">
            <a:off x="3402019" y="1805720"/>
            <a:ext cx="1250723" cy="3551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44" name="Right Arrow 43"/>
          <p:cNvSpPr/>
          <p:nvPr/>
        </p:nvSpPr>
        <p:spPr>
          <a:xfrm rot="5400000">
            <a:off x="2903614" y="3464916"/>
            <a:ext cx="205650" cy="192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 name="Right Arrow 45"/>
          <p:cNvSpPr/>
          <p:nvPr/>
        </p:nvSpPr>
        <p:spPr>
          <a:xfrm rot="19303676">
            <a:off x="3820651" y="3273949"/>
            <a:ext cx="612841" cy="207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16" name="Group 15"/>
          <p:cNvGrpSpPr/>
          <p:nvPr/>
        </p:nvGrpSpPr>
        <p:grpSpPr>
          <a:xfrm>
            <a:off x="4713762" y="3555440"/>
            <a:ext cx="1850833" cy="751224"/>
            <a:chOff x="5176872" y="698233"/>
            <a:chExt cx="2467777" cy="1001632"/>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578" y="698233"/>
              <a:ext cx="775447" cy="775447"/>
            </a:xfrm>
            <a:prstGeom prst="rect">
              <a:avLst/>
            </a:prstGeom>
          </p:spPr>
        </p:pic>
        <p:sp>
          <p:nvSpPr>
            <p:cNvPr id="47" name="TextBox 46"/>
            <p:cNvSpPr txBox="1"/>
            <p:nvPr/>
          </p:nvSpPr>
          <p:spPr>
            <a:xfrm>
              <a:off x="5176872" y="1361310"/>
              <a:ext cx="2467777" cy="338555"/>
            </a:xfrm>
            <a:prstGeom prst="rect">
              <a:avLst/>
            </a:prstGeom>
            <a:noFill/>
          </p:spPr>
          <p:txBody>
            <a:bodyPr wrap="square" rtlCol="0">
              <a:spAutoFit/>
            </a:bodyPr>
            <a:lstStyle/>
            <a:p>
              <a:pPr algn="ctr"/>
              <a:r>
                <a:rPr lang="en-US" sz="1050" b="1" dirty="0"/>
                <a:t>Artificial Intelligence API</a:t>
              </a:r>
              <a:endParaRPr lang="en-US" sz="1050" b="1" dirty="0"/>
            </a:p>
          </p:txBody>
        </p:sp>
      </p:grpSp>
      <p:grpSp>
        <p:nvGrpSpPr>
          <p:cNvPr id="8" name="Group 7"/>
          <p:cNvGrpSpPr/>
          <p:nvPr/>
        </p:nvGrpSpPr>
        <p:grpSpPr>
          <a:xfrm>
            <a:off x="1995563" y="685553"/>
            <a:ext cx="769274" cy="616268"/>
            <a:chOff x="62365" y="931102"/>
            <a:chExt cx="1025699" cy="821691"/>
          </a:xfrm>
        </p:grpSpPr>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41" y="931102"/>
              <a:ext cx="534930" cy="534930"/>
            </a:xfrm>
            <a:prstGeom prst="rect">
              <a:avLst/>
            </a:prstGeom>
          </p:spPr>
        </p:pic>
        <p:sp>
          <p:nvSpPr>
            <p:cNvPr id="62" name="TextBox 61"/>
            <p:cNvSpPr txBox="1"/>
            <p:nvPr/>
          </p:nvSpPr>
          <p:spPr>
            <a:xfrm>
              <a:off x="62365" y="1421848"/>
              <a:ext cx="1025699" cy="330945"/>
            </a:xfrm>
            <a:prstGeom prst="rect">
              <a:avLst/>
            </a:prstGeom>
            <a:noFill/>
          </p:spPr>
          <p:txBody>
            <a:bodyPr wrap="square" rtlCol="0">
              <a:spAutoFit/>
            </a:bodyPr>
            <a:lstStyle/>
            <a:p>
              <a:pPr algn="ctr"/>
              <a:r>
                <a:rPr lang="en-US" sz="1013" dirty="0" err="1"/>
                <a:t>LionPath</a:t>
              </a:r>
              <a:endParaRPr lang="en-US" sz="1013" dirty="0"/>
            </a:p>
          </p:txBody>
        </p:sp>
      </p:grpSp>
      <p:grpSp>
        <p:nvGrpSpPr>
          <p:cNvPr id="9" name="Group 8"/>
          <p:cNvGrpSpPr/>
          <p:nvPr/>
        </p:nvGrpSpPr>
        <p:grpSpPr>
          <a:xfrm>
            <a:off x="2602045" y="699781"/>
            <a:ext cx="769274" cy="609715"/>
            <a:chOff x="851004" y="931102"/>
            <a:chExt cx="1025699" cy="812953"/>
          </a:xfrm>
        </p:grpSpPr>
        <p:sp>
          <p:nvSpPr>
            <p:cNvPr id="63" name="TextBox 62"/>
            <p:cNvSpPr txBox="1"/>
            <p:nvPr/>
          </p:nvSpPr>
          <p:spPr>
            <a:xfrm>
              <a:off x="851004" y="1413110"/>
              <a:ext cx="1025699" cy="330945"/>
            </a:xfrm>
            <a:prstGeom prst="rect">
              <a:avLst/>
            </a:prstGeom>
            <a:noFill/>
          </p:spPr>
          <p:txBody>
            <a:bodyPr wrap="square" rtlCol="0">
              <a:spAutoFit/>
            </a:bodyPr>
            <a:lstStyle/>
            <a:p>
              <a:pPr algn="ctr"/>
              <a:r>
                <a:rPr lang="en-US" sz="1013" dirty="0"/>
                <a:t>Canvas</a:t>
              </a:r>
              <a:endParaRPr lang="en-US" sz="1013" dirty="0"/>
            </a:p>
          </p:txBody>
        </p:sp>
        <p:pic>
          <p:nvPicPr>
            <p:cNvPr id="68" name="Picture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8420" y="931102"/>
              <a:ext cx="534930" cy="534930"/>
            </a:xfrm>
            <a:prstGeom prst="rect">
              <a:avLst/>
            </a:prstGeom>
          </p:spPr>
        </p:pic>
      </p:grpSp>
      <p:grpSp>
        <p:nvGrpSpPr>
          <p:cNvPr id="13" name="Group 12"/>
          <p:cNvGrpSpPr/>
          <p:nvPr/>
        </p:nvGrpSpPr>
        <p:grpSpPr>
          <a:xfrm>
            <a:off x="3227430" y="700394"/>
            <a:ext cx="645713" cy="611233"/>
            <a:chOff x="1804391" y="931102"/>
            <a:chExt cx="860951" cy="814977"/>
          </a:xfrm>
        </p:grpSpPr>
        <p:sp>
          <p:nvSpPr>
            <p:cNvPr id="67" name="TextBox 66"/>
            <p:cNvSpPr txBox="1"/>
            <p:nvPr/>
          </p:nvSpPr>
          <p:spPr>
            <a:xfrm>
              <a:off x="1804391" y="1415134"/>
              <a:ext cx="860951" cy="330945"/>
            </a:xfrm>
            <a:prstGeom prst="rect">
              <a:avLst/>
            </a:prstGeom>
            <a:noFill/>
          </p:spPr>
          <p:txBody>
            <a:bodyPr wrap="square" rtlCol="0">
              <a:spAutoFit/>
            </a:bodyPr>
            <a:lstStyle/>
            <a:p>
              <a:pPr algn="ctr"/>
              <a:r>
                <a:rPr lang="en-US" sz="1013" dirty="0"/>
                <a:t>IRR</a:t>
              </a:r>
              <a:endParaRPr lang="en-US" sz="1013" dirty="0"/>
            </a:p>
          </p:txBody>
        </p:sp>
        <p:pic>
          <p:nvPicPr>
            <p:cNvPr id="69" name="Picture 6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7764" y="931102"/>
              <a:ext cx="534930" cy="534930"/>
            </a:xfrm>
            <a:prstGeom prst="rect">
              <a:avLst/>
            </a:prstGeom>
          </p:spPr>
        </p:pic>
      </p:grpSp>
      <p:grpSp>
        <p:nvGrpSpPr>
          <p:cNvPr id="70" name="Group 69"/>
          <p:cNvGrpSpPr/>
          <p:nvPr/>
        </p:nvGrpSpPr>
        <p:grpSpPr>
          <a:xfrm>
            <a:off x="3192032" y="94716"/>
            <a:ext cx="645713" cy="611233"/>
            <a:chOff x="1804391" y="931102"/>
            <a:chExt cx="860951" cy="814977"/>
          </a:xfrm>
        </p:grpSpPr>
        <p:sp>
          <p:nvSpPr>
            <p:cNvPr id="71" name="TextBox 70"/>
            <p:cNvSpPr txBox="1"/>
            <p:nvPr/>
          </p:nvSpPr>
          <p:spPr>
            <a:xfrm>
              <a:off x="1804391" y="1415134"/>
              <a:ext cx="860951" cy="330945"/>
            </a:xfrm>
            <a:prstGeom prst="rect">
              <a:avLst/>
            </a:prstGeom>
            <a:noFill/>
          </p:spPr>
          <p:txBody>
            <a:bodyPr wrap="square" rtlCol="0">
              <a:spAutoFit/>
            </a:bodyPr>
            <a:lstStyle/>
            <a:p>
              <a:pPr algn="ctr"/>
              <a:r>
                <a:rPr lang="en-US" sz="1013" dirty="0"/>
                <a:t>Starfish</a:t>
              </a:r>
            </a:p>
          </p:txBody>
        </p:sp>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7764" y="931102"/>
              <a:ext cx="534930" cy="534930"/>
            </a:xfrm>
            <a:prstGeom prst="rect">
              <a:avLst/>
            </a:prstGeom>
          </p:spPr>
        </p:pic>
      </p:grpSp>
      <p:grpSp>
        <p:nvGrpSpPr>
          <p:cNvPr id="73" name="Group 72"/>
          <p:cNvGrpSpPr/>
          <p:nvPr/>
        </p:nvGrpSpPr>
        <p:grpSpPr>
          <a:xfrm>
            <a:off x="2627096" y="95265"/>
            <a:ext cx="645713" cy="611233"/>
            <a:chOff x="1804391" y="931102"/>
            <a:chExt cx="860951" cy="814977"/>
          </a:xfrm>
        </p:grpSpPr>
        <p:sp>
          <p:nvSpPr>
            <p:cNvPr id="74" name="TextBox 73"/>
            <p:cNvSpPr txBox="1"/>
            <p:nvPr/>
          </p:nvSpPr>
          <p:spPr>
            <a:xfrm>
              <a:off x="1804391" y="1415134"/>
              <a:ext cx="860951" cy="330945"/>
            </a:xfrm>
            <a:prstGeom prst="rect">
              <a:avLst/>
            </a:prstGeom>
            <a:noFill/>
          </p:spPr>
          <p:txBody>
            <a:bodyPr wrap="square" rtlCol="0">
              <a:spAutoFit/>
            </a:bodyPr>
            <a:lstStyle/>
            <a:p>
              <a:pPr algn="ctr"/>
              <a:r>
                <a:rPr lang="en-US" sz="1013" dirty="0"/>
                <a:t>Angel</a:t>
              </a:r>
            </a:p>
          </p:txBody>
        </p:sp>
        <p:pic>
          <p:nvPicPr>
            <p:cNvPr id="75" name="Picture 7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7764" y="931102"/>
              <a:ext cx="534930" cy="534930"/>
            </a:xfrm>
            <a:prstGeom prst="rect">
              <a:avLst/>
            </a:prstGeom>
          </p:spPr>
        </p:pic>
      </p:grpSp>
      <p:grpSp>
        <p:nvGrpSpPr>
          <p:cNvPr id="76" name="Group 75"/>
          <p:cNvGrpSpPr/>
          <p:nvPr/>
        </p:nvGrpSpPr>
        <p:grpSpPr>
          <a:xfrm>
            <a:off x="1986871" y="94894"/>
            <a:ext cx="842390" cy="611233"/>
            <a:chOff x="1649283" y="931102"/>
            <a:chExt cx="1123187" cy="814977"/>
          </a:xfrm>
        </p:grpSpPr>
        <p:sp>
          <p:nvSpPr>
            <p:cNvPr id="77" name="TextBox 76"/>
            <p:cNvSpPr txBox="1"/>
            <p:nvPr/>
          </p:nvSpPr>
          <p:spPr>
            <a:xfrm>
              <a:off x="1649283" y="1415134"/>
              <a:ext cx="1123187" cy="330945"/>
            </a:xfrm>
            <a:prstGeom prst="rect">
              <a:avLst/>
            </a:prstGeom>
            <a:noFill/>
          </p:spPr>
          <p:txBody>
            <a:bodyPr wrap="square" rtlCol="0">
              <a:spAutoFit/>
            </a:bodyPr>
            <a:lstStyle/>
            <a:p>
              <a:pPr algn="ctr"/>
              <a:r>
                <a:rPr lang="en-US" sz="1013"/>
                <a:t>Warehouse</a:t>
              </a:r>
              <a:endParaRPr lang="en-US" sz="1013" dirty="0"/>
            </a:p>
          </p:txBody>
        </p:sp>
        <p:pic>
          <p:nvPicPr>
            <p:cNvPr id="78" name="Picture 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7764" y="931102"/>
              <a:ext cx="534930" cy="534930"/>
            </a:xfrm>
            <a:prstGeom prst="rect">
              <a:avLst/>
            </a:prstGeom>
          </p:spPr>
        </p:pic>
      </p:grpSp>
      <p:grpSp>
        <p:nvGrpSpPr>
          <p:cNvPr id="79" name="Group 78"/>
          <p:cNvGrpSpPr/>
          <p:nvPr/>
        </p:nvGrpSpPr>
        <p:grpSpPr>
          <a:xfrm>
            <a:off x="3748685" y="339521"/>
            <a:ext cx="1058693" cy="767109"/>
            <a:chOff x="1538233" y="931102"/>
            <a:chExt cx="1515249" cy="1022812"/>
          </a:xfrm>
        </p:grpSpPr>
        <p:sp>
          <p:nvSpPr>
            <p:cNvPr id="80" name="TextBox 79"/>
            <p:cNvSpPr txBox="1"/>
            <p:nvPr/>
          </p:nvSpPr>
          <p:spPr>
            <a:xfrm>
              <a:off x="1538233" y="1415134"/>
              <a:ext cx="1515249" cy="538780"/>
            </a:xfrm>
            <a:prstGeom prst="rect">
              <a:avLst/>
            </a:prstGeom>
            <a:noFill/>
          </p:spPr>
          <p:txBody>
            <a:bodyPr wrap="square" rtlCol="0">
              <a:spAutoFit/>
            </a:bodyPr>
            <a:lstStyle/>
            <a:p>
              <a:pPr algn="ctr"/>
              <a:r>
                <a:rPr lang="en-US" sz="1013"/>
                <a:t>Many Other Sources</a:t>
              </a:r>
              <a:endParaRPr lang="en-US" sz="1013" dirty="0"/>
            </a:p>
          </p:txBody>
        </p:sp>
        <p:pic>
          <p:nvPicPr>
            <p:cNvPr id="81" name="Picture 8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7764" y="931102"/>
              <a:ext cx="534930" cy="534930"/>
            </a:xfrm>
            <a:prstGeom prst="rect">
              <a:avLst/>
            </a:prstGeom>
          </p:spPr>
        </p:pic>
      </p:grpSp>
      <p:grpSp>
        <p:nvGrpSpPr>
          <p:cNvPr id="14" name="Group 13"/>
          <p:cNvGrpSpPr/>
          <p:nvPr/>
        </p:nvGrpSpPr>
        <p:grpSpPr>
          <a:xfrm>
            <a:off x="2250614" y="2834101"/>
            <a:ext cx="1457331" cy="344222"/>
            <a:chOff x="271312" y="3329768"/>
            <a:chExt cx="1943108" cy="458963"/>
          </a:xfrm>
        </p:grpSpPr>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990" y="3330627"/>
              <a:ext cx="452897" cy="452897"/>
            </a:xfrm>
            <a:prstGeom prst="rect">
              <a:avLst/>
            </a:prstGeom>
          </p:spPr>
        </p:pic>
        <p:pic>
          <p:nvPicPr>
            <p:cNvPr id="83" name="Picture 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312" y="3333183"/>
              <a:ext cx="452897" cy="452897"/>
            </a:xfrm>
            <a:prstGeom prst="rect">
              <a:avLst/>
            </a:prstGeom>
          </p:spPr>
        </p:pic>
        <p:pic>
          <p:nvPicPr>
            <p:cNvPr id="84" name="Picture 8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7454" y="3335834"/>
              <a:ext cx="452897" cy="452897"/>
            </a:xfrm>
            <a:prstGeom prst="rect">
              <a:avLst/>
            </a:prstGeom>
          </p:spPr>
        </p:pic>
        <p:pic>
          <p:nvPicPr>
            <p:cNvPr id="85" name="Picture 8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1523" y="3329768"/>
              <a:ext cx="452897" cy="452897"/>
            </a:xfrm>
            <a:prstGeom prst="rect">
              <a:avLst/>
            </a:prstGeom>
          </p:spPr>
        </p:pic>
      </p:grpSp>
      <p:sp>
        <p:nvSpPr>
          <p:cNvPr id="86" name="TextBox 85"/>
          <p:cNvSpPr txBox="1"/>
          <p:nvPr/>
        </p:nvSpPr>
        <p:spPr>
          <a:xfrm>
            <a:off x="4278030" y="1920155"/>
            <a:ext cx="1963814" cy="253916"/>
          </a:xfrm>
          <a:prstGeom prst="rect">
            <a:avLst/>
          </a:prstGeom>
          <a:noFill/>
        </p:spPr>
        <p:txBody>
          <a:bodyPr wrap="square" rtlCol="0">
            <a:spAutoFit/>
          </a:bodyPr>
          <a:lstStyle/>
          <a:p>
            <a:pPr algn="ctr"/>
            <a:r>
              <a:rPr lang="en-US" sz="1050" b="1" dirty="0"/>
              <a:t>1) </a:t>
            </a:r>
            <a:r>
              <a:rPr lang="en-US" sz="1050" b="1" dirty="0"/>
              <a:t>N</a:t>
            </a:r>
            <a:r>
              <a:rPr lang="en-US" sz="1050" b="1" dirty="0"/>
              <a:t>ew </a:t>
            </a:r>
            <a:r>
              <a:rPr lang="en-US" sz="1050" b="1" dirty="0"/>
              <a:t>data </a:t>
            </a:r>
            <a:r>
              <a:rPr lang="en-US" sz="1050" b="1" dirty="0" smtClean="0"/>
              <a:t>format</a:t>
            </a:r>
            <a:endParaRPr lang="en-US" sz="1050" b="1" dirty="0"/>
          </a:p>
        </p:txBody>
      </p:sp>
      <p:sp>
        <p:nvSpPr>
          <p:cNvPr id="87" name="TextBox 86"/>
          <p:cNvSpPr txBox="1"/>
          <p:nvPr/>
        </p:nvSpPr>
        <p:spPr>
          <a:xfrm>
            <a:off x="4225059" y="2871760"/>
            <a:ext cx="1448744" cy="253916"/>
          </a:xfrm>
          <a:prstGeom prst="rect">
            <a:avLst/>
          </a:prstGeom>
          <a:noFill/>
        </p:spPr>
        <p:txBody>
          <a:bodyPr wrap="square" rtlCol="0">
            <a:spAutoFit/>
          </a:bodyPr>
          <a:lstStyle/>
          <a:p>
            <a:pPr algn="ctr"/>
            <a:r>
              <a:rPr lang="en-US" sz="1050" b="1" dirty="0"/>
              <a:t>2) Models</a:t>
            </a:r>
            <a:endParaRPr lang="en-US" sz="1050" b="1" dirty="0"/>
          </a:p>
        </p:txBody>
      </p:sp>
      <p:sp>
        <p:nvSpPr>
          <p:cNvPr id="90" name="Right Arrow 89"/>
          <p:cNvSpPr/>
          <p:nvPr/>
        </p:nvSpPr>
        <p:spPr>
          <a:xfrm rot="18151549">
            <a:off x="3254510" y="2881735"/>
            <a:ext cx="1614659" cy="207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5244" y="3438028"/>
            <a:ext cx="810568" cy="810568"/>
          </a:xfrm>
          <a:prstGeom prst="rect">
            <a:avLst/>
          </a:prstGeom>
        </p:spPr>
      </p:pic>
      <p:sp>
        <p:nvSpPr>
          <p:cNvPr id="91" name="Right Arrow 90"/>
          <p:cNvSpPr/>
          <p:nvPr/>
        </p:nvSpPr>
        <p:spPr>
          <a:xfrm rot="4188876">
            <a:off x="5105348" y="3222434"/>
            <a:ext cx="364104" cy="207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2" name="TextBox 91"/>
          <p:cNvSpPr txBox="1"/>
          <p:nvPr/>
        </p:nvSpPr>
        <p:spPr>
          <a:xfrm>
            <a:off x="6880064" y="4129145"/>
            <a:ext cx="1404648" cy="253916"/>
          </a:xfrm>
          <a:prstGeom prst="rect">
            <a:avLst/>
          </a:prstGeom>
          <a:noFill/>
        </p:spPr>
        <p:txBody>
          <a:bodyPr wrap="square" rtlCol="0">
            <a:spAutoFit/>
          </a:bodyPr>
          <a:lstStyle/>
          <a:p>
            <a:pPr algn="ctr"/>
            <a:r>
              <a:rPr lang="en-US" sz="1050" b="1"/>
              <a:t>UI Web Application</a:t>
            </a:r>
            <a:endParaRPr lang="en-US" sz="1050" b="1" dirty="0"/>
          </a:p>
        </p:txBody>
      </p:sp>
      <p:sp>
        <p:nvSpPr>
          <p:cNvPr id="93" name="Right Arrow 92"/>
          <p:cNvSpPr/>
          <p:nvPr/>
        </p:nvSpPr>
        <p:spPr>
          <a:xfrm>
            <a:off x="6187297" y="3813936"/>
            <a:ext cx="814811" cy="207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6" name="TextBox 95"/>
          <p:cNvSpPr txBox="1"/>
          <p:nvPr/>
        </p:nvSpPr>
        <p:spPr>
          <a:xfrm>
            <a:off x="6076695" y="224022"/>
            <a:ext cx="2913686" cy="954107"/>
          </a:xfrm>
          <a:prstGeom prst="rect">
            <a:avLst/>
          </a:prstGeom>
          <a:noFill/>
        </p:spPr>
        <p:txBody>
          <a:bodyPr wrap="square" rtlCol="0">
            <a:spAutoFit/>
          </a:bodyPr>
          <a:lstStyle/>
          <a:p>
            <a:pPr algn="ctr"/>
            <a:r>
              <a:rPr lang="en-US" sz="2800" b="1" dirty="0"/>
              <a:t>Data Science </a:t>
            </a:r>
            <a:r>
              <a:rPr lang="en-US" sz="2800" b="1" dirty="0" smtClean="0"/>
              <a:t>Pipeline</a:t>
            </a:r>
            <a:endParaRPr lang="en-US" sz="2800" b="1" dirty="0"/>
          </a:p>
        </p:txBody>
      </p:sp>
      <p:sp>
        <p:nvSpPr>
          <p:cNvPr id="56" name="Right Arrow 55"/>
          <p:cNvSpPr/>
          <p:nvPr/>
        </p:nvSpPr>
        <p:spPr>
          <a:xfrm>
            <a:off x="3788219" y="3815923"/>
            <a:ext cx="1509575" cy="207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7" name="TextBox 56"/>
          <p:cNvSpPr txBox="1"/>
          <p:nvPr/>
        </p:nvSpPr>
        <p:spPr>
          <a:xfrm>
            <a:off x="3741835" y="3644702"/>
            <a:ext cx="1448744" cy="253916"/>
          </a:xfrm>
          <a:prstGeom prst="rect">
            <a:avLst/>
          </a:prstGeom>
          <a:noFill/>
        </p:spPr>
        <p:txBody>
          <a:bodyPr wrap="square" rtlCol="0">
            <a:spAutoFit/>
          </a:bodyPr>
          <a:lstStyle/>
          <a:p>
            <a:pPr algn="ctr"/>
            <a:r>
              <a:rPr lang="en-US" sz="1050" b="1" dirty="0"/>
              <a:t>Current Data</a:t>
            </a:r>
            <a:endParaRPr lang="en-US" sz="1050" b="1" dirty="0"/>
          </a:p>
        </p:txBody>
      </p:sp>
      <p:sp>
        <p:nvSpPr>
          <p:cNvPr id="2" name="TextBox 1"/>
          <p:cNvSpPr txBox="1"/>
          <p:nvPr/>
        </p:nvSpPr>
        <p:spPr>
          <a:xfrm>
            <a:off x="142527" y="3864242"/>
            <a:ext cx="1803969" cy="954107"/>
          </a:xfrm>
          <a:prstGeom prst="rect">
            <a:avLst/>
          </a:prstGeom>
          <a:noFill/>
        </p:spPr>
        <p:txBody>
          <a:bodyPr wrap="square" rtlCol="0">
            <a:spAutoFit/>
          </a:bodyPr>
          <a:lstStyle/>
          <a:p>
            <a:pPr algn="ctr"/>
            <a:r>
              <a:rPr lang="en-US" dirty="0" smtClean="0"/>
              <a:t>Intel 6-core 3.40GHz CPU</a:t>
            </a:r>
          </a:p>
          <a:p>
            <a:pPr algn="ctr"/>
            <a:r>
              <a:rPr lang="en-US" dirty="0" smtClean="0"/>
              <a:t>32GB RAM</a:t>
            </a:r>
            <a:endParaRPr lang="en-US" dirty="0"/>
          </a:p>
          <a:p>
            <a:pPr algn="ctr"/>
            <a:r>
              <a:rPr lang="en-US" dirty="0" smtClean="0"/>
              <a:t>2x </a:t>
            </a:r>
            <a:r>
              <a:rPr lang="en-US" dirty="0" err="1" smtClean="0"/>
              <a:t>Nvidia</a:t>
            </a:r>
            <a:r>
              <a:rPr lang="en-US" dirty="0" smtClean="0"/>
              <a:t> 1080 </a:t>
            </a:r>
            <a:r>
              <a:rPr lang="en-US" dirty="0" err="1" smtClean="0"/>
              <a:t>ti</a:t>
            </a:r>
            <a:endParaRPr lang="en-US" dirty="0"/>
          </a:p>
        </p:txBody>
      </p:sp>
      <p:sp>
        <p:nvSpPr>
          <p:cNvPr id="60" name="Right Arrow 59"/>
          <p:cNvSpPr/>
          <p:nvPr/>
        </p:nvSpPr>
        <p:spPr>
          <a:xfrm flipH="1">
            <a:off x="6081912" y="3598937"/>
            <a:ext cx="814811" cy="207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599760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Shape 232"/>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3" name="Shape 233"/>
          <p:cNvSpPr txBox="1"/>
          <p:nvPr/>
        </p:nvSpPr>
        <p:spPr>
          <a:xfrm>
            <a:off x="840719" y="1156867"/>
            <a:ext cx="7320300" cy="9465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US" sz="2400" b="1" dirty="0" smtClean="0">
                <a:solidFill>
                  <a:srgbClr val="FFC000"/>
                </a:solidFill>
                <a:latin typeface="Helvetica Neue"/>
                <a:ea typeface="Helvetica Neue"/>
                <a:cs typeface="Helvetica Neue"/>
                <a:sym typeface="Helvetica Neue"/>
              </a:rPr>
              <a:t>The Forecast Model</a:t>
            </a:r>
            <a:r>
              <a:rPr lang="en" sz="2400" b="1" dirty="0" smtClean="0">
                <a:solidFill>
                  <a:srgbClr val="FFC000"/>
                </a:solidFill>
                <a:latin typeface="Helvetica Neue"/>
                <a:ea typeface="Helvetica Neue"/>
                <a:cs typeface="Helvetica Neue"/>
                <a:sym typeface="Helvetica Neue"/>
              </a:rPr>
              <a:t>:</a:t>
            </a:r>
            <a:r>
              <a:rPr lang="en" sz="2400" dirty="0" smtClean="0">
                <a:solidFill>
                  <a:srgbClr val="FFC000"/>
                </a:solidFill>
                <a:latin typeface="Helvetica Neue"/>
                <a:ea typeface="Helvetica Neue"/>
                <a:cs typeface="Helvetica Neue"/>
                <a:sym typeface="Helvetica Neue"/>
              </a:rPr>
              <a:t> </a:t>
            </a:r>
            <a:r>
              <a:rPr lang="en-US" sz="2400" dirty="0" smtClean="0">
                <a:solidFill>
                  <a:srgbClr val="D9D9D9"/>
                </a:solidFill>
              </a:rPr>
              <a:t>Predict student outcomes before courses begin based on historical data and the students proposed schedule. </a:t>
            </a:r>
            <a:endParaRPr lang="en" sz="2400" dirty="0">
              <a:solidFill>
                <a:srgbClr val="D9D9D9"/>
              </a:solidFill>
            </a:endParaRPr>
          </a:p>
        </p:txBody>
      </p:sp>
      <p:sp>
        <p:nvSpPr>
          <p:cNvPr id="234" name="Shape 234"/>
          <p:cNvSpPr txBox="1"/>
          <p:nvPr/>
        </p:nvSpPr>
        <p:spPr>
          <a:xfrm>
            <a:off x="3259154" y="3857356"/>
            <a:ext cx="3203100" cy="276900"/>
          </a:xfrm>
          <a:prstGeom prst="rect">
            <a:avLst/>
          </a:prstGeom>
          <a:noFill/>
          <a:ln>
            <a:noFill/>
          </a:ln>
        </p:spPr>
        <p:txBody>
          <a:bodyPr lIns="68575" tIns="34275" rIns="68575" bIns="34275" anchor="t" anchorCtr="0">
            <a:noAutofit/>
          </a:bodyPr>
          <a:lstStyle/>
          <a:p>
            <a:pPr marL="0" marR="0" lvl="0" indent="0" algn="l" rtl="0">
              <a:spcBef>
                <a:spcPts val="0"/>
              </a:spcBef>
              <a:buNone/>
            </a:pPr>
            <a:endParaRPr sz="1400" i="1">
              <a:solidFill>
                <a:schemeClr val="dk1"/>
              </a:solidFill>
              <a:latin typeface="Helvetica Neue Light"/>
              <a:ea typeface="Helvetica Neue Light"/>
              <a:cs typeface="Helvetica Neue Light"/>
              <a:sym typeface="Helvetica Neue Light"/>
            </a:endParaRPr>
          </a:p>
        </p:txBody>
      </p:sp>
      <p:sp>
        <p:nvSpPr>
          <p:cNvPr id="5" name="Shape 233"/>
          <p:cNvSpPr txBox="1"/>
          <p:nvPr/>
        </p:nvSpPr>
        <p:spPr>
          <a:xfrm>
            <a:off x="825605" y="2548673"/>
            <a:ext cx="7502236" cy="946500"/>
          </a:xfrm>
          <a:prstGeom prst="rect">
            <a:avLst/>
          </a:prstGeom>
          <a:noFill/>
          <a:ln>
            <a:noFill/>
          </a:ln>
        </p:spPr>
        <p:txBody>
          <a:bodyPr lIns="68575" tIns="34275" rIns="68575" bIns="34275" anchor="t" anchorCtr="0">
            <a:noAutofit/>
          </a:bodyPr>
          <a:lstStyle/>
          <a:p>
            <a:pPr lvl="0">
              <a:buSzPct val="25000"/>
            </a:pPr>
            <a:r>
              <a:rPr lang="en-US" sz="2400" b="1" dirty="0" smtClean="0">
                <a:solidFill>
                  <a:srgbClr val="FFC000"/>
                </a:solidFill>
                <a:latin typeface="Helvetica Neue"/>
                <a:ea typeface="Helvetica Neue"/>
                <a:cs typeface="Helvetica Neue"/>
                <a:sym typeface="Helvetica Neue"/>
              </a:rPr>
              <a:t>Potential Model Endpoint</a:t>
            </a:r>
            <a:r>
              <a:rPr lang="en" sz="2400" b="1" dirty="0" smtClean="0">
                <a:solidFill>
                  <a:srgbClr val="FFC000"/>
                </a:solidFill>
                <a:latin typeface="Helvetica Neue"/>
                <a:ea typeface="Helvetica Neue"/>
                <a:cs typeface="Helvetica Neue"/>
                <a:sym typeface="Helvetica Neue"/>
              </a:rPr>
              <a:t>:</a:t>
            </a:r>
            <a:r>
              <a:rPr lang="en-US" sz="2400" b="1" dirty="0" smtClean="0">
                <a:solidFill>
                  <a:srgbClr val="FFC000"/>
                </a:solidFill>
                <a:latin typeface="Helvetica Neue"/>
                <a:ea typeface="Helvetica Neue"/>
                <a:cs typeface="Helvetica Neue"/>
                <a:sym typeface="Helvetica Neue"/>
              </a:rPr>
              <a:t> </a:t>
            </a:r>
            <a:r>
              <a:rPr lang="en-US" sz="2400" dirty="0" smtClean="0">
                <a:solidFill>
                  <a:srgbClr val="D9D9D9"/>
                </a:solidFill>
              </a:rPr>
              <a:t>Enable coarse scheduling decisions when outcomes are a limiting concern</a:t>
            </a:r>
            <a:endParaRPr lang="en" sz="2400" dirty="0">
              <a:solidFill>
                <a:srgbClr val="D9D9D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Shape 239"/>
          <p:cNvPicPr preferRelativeResize="0"/>
          <p:nvPr/>
        </p:nvPicPr>
        <p:blipFill>
          <a:blip r:embed="rId3">
            <a:alphaModFix/>
          </a:blip>
          <a:stretch>
            <a:fillRect/>
          </a:stretch>
        </p:blipFill>
        <p:spPr>
          <a:xfrm>
            <a:off x="0" y="0"/>
            <a:ext cx="9144000" cy="5143500"/>
          </a:xfrm>
          <a:prstGeom prst="rect">
            <a:avLst/>
          </a:prstGeom>
          <a:noFill/>
          <a:ln>
            <a:noFill/>
          </a:ln>
        </p:spPr>
      </p:pic>
      <p:sp>
        <p:nvSpPr>
          <p:cNvPr id="240" name="Shape 240"/>
          <p:cNvSpPr txBox="1">
            <a:spLocks noGrp="1"/>
          </p:cNvSpPr>
          <p:nvPr>
            <p:ph type="title"/>
          </p:nvPr>
        </p:nvSpPr>
        <p:spPr>
          <a:xfrm>
            <a:off x="476250" y="502443"/>
            <a:ext cx="7886700" cy="9942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 sz="3600" b="1" dirty="0">
                <a:solidFill>
                  <a:srgbClr val="FFC000"/>
                </a:solidFill>
              </a:rPr>
              <a:t>The </a:t>
            </a:r>
            <a:r>
              <a:rPr lang="en" sz="3600" b="1" i="0" u="none" strike="noStrike" cap="none" dirty="0">
                <a:solidFill>
                  <a:srgbClr val="FFC000"/>
                </a:solidFill>
              </a:rPr>
              <a:t>Forecast Model</a:t>
            </a:r>
          </a:p>
        </p:txBody>
      </p:sp>
      <p:sp>
        <p:nvSpPr>
          <p:cNvPr id="241" name="Shape 241"/>
          <p:cNvSpPr txBox="1">
            <a:spLocks noGrp="1"/>
          </p:cNvSpPr>
          <p:nvPr>
            <p:ph type="body" idx="1"/>
          </p:nvPr>
        </p:nvSpPr>
        <p:spPr>
          <a:xfrm>
            <a:off x="628650" y="1521624"/>
            <a:ext cx="7886700" cy="2768100"/>
          </a:xfrm>
          <a:prstGeom prst="rect">
            <a:avLst/>
          </a:prstGeom>
          <a:noFill/>
          <a:ln>
            <a:noFill/>
          </a:ln>
        </p:spPr>
        <p:txBody>
          <a:bodyPr lIns="91425" tIns="45700" rIns="91425" bIns="45700" anchor="t" anchorCtr="0">
            <a:noAutofit/>
          </a:bodyPr>
          <a:lstStyle/>
          <a:p>
            <a:pPr marL="228600" marR="0" lvl="0" indent="-165100" algn="l" rtl="0">
              <a:lnSpc>
                <a:spcPct val="90000"/>
              </a:lnSpc>
              <a:spcBef>
                <a:spcPts val="0"/>
              </a:spcBef>
              <a:spcAft>
                <a:spcPts val="0"/>
              </a:spcAft>
              <a:buClr>
                <a:srgbClr val="FFFFFF"/>
              </a:buClr>
              <a:buSzPct val="100000"/>
              <a:buFont typeface="Arial"/>
              <a:buChar char="•"/>
            </a:pPr>
            <a:r>
              <a:rPr lang="en-US" sz="1800" dirty="0" smtClean="0">
                <a:solidFill>
                  <a:srgbClr val="FFFFFF"/>
                </a:solidFill>
              </a:rPr>
              <a:t>Be scalable and accurate</a:t>
            </a:r>
          </a:p>
          <a:p>
            <a:pPr marL="228600" marR="0" lvl="0" indent="-165100" algn="l" rtl="0">
              <a:lnSpc>
                <a:spcPct val="90000"/>
              </a:lnSpc>
              <a:spcBef>
                <a:spcPts val="0"/>
              </a:spcBef>
              <a:spcAft>
                <a:spcPts val="0"/>
              </a:spcAft>
              <a:buClr>
                <a:srgbClr val="FFFFFF"/>
              </a:buClr>
              <a:buSzPct val="100000"/>
              <a:buFont typeface="Arial"/>
              <a:buChar char="•"/>
            </a:pPr>
            <a:endParaRPr lang="en-US" sz="18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800" dirty="0" smtClean="0">
                <a:solidFill>
                  <a:srgbClr val="FFFFFF"/>
                </a:solidFill>
              </a:rPr>
              <a:t>Predict </a:t>
            </a:r>
            <a:r>
              <a:rPr lang="en-US" sz="1800" dirty="0" smtClean="0">
                <a:solidFill>
                  <a:srgbClr val="FFFFFF"/>
                </a:solidFill>
              </a:rPr>
              <a:t>every student-course combination </a:t>
            </a:r>
            <a:r>
              <a:rPr lang="en-US" sz="1800" dirty="0" smtClean="0">
                <a:solidFill>
                  <a:srgbClr val="FFFFFF"/>
                </a:solidFill>
              </a:rPr>
              <a:t>possible at the university</a:t>
            </a:r>
          </a:p>
          <a:p>
            <a:pPr marL="228600" marR="0" lvl="0" indent="-165100" algn="l" rtl="0">
              <a:lnSpc>
                <a:spcPct val="90000"/>
              </a:lnSpc>
              <a:spcBef>
                <a:spcPts val="0"/>
              </a:spcBef>
              <a:spcAft>
                <a:spcPts val="0"/>
              </a:spcAft>
              <a:buClr>
                <a:srgbClr val="FFFFFF"/>
              </a:buClr>
              <a:buSzPct val="100000"/>
              <a:buFont typeface="Arial"/>
              <a:buChar char="•"/>
            </a:pPr>
            <a:endParaRPr lang="en-US" sz="1800" dirty="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 sz="1800" dirty="0" smtClean="0">
                <a:solidFill>
                  <a:srgbClr val="FFFFFF"/>
                </a:solidFill>
              </a:rPr>
              <a:t>Predicts </a:t>
            </a:r>
            <a:r>
              <a:rPr lang="en" sz="1800" dirty="0">
                <a:solidFill>
                  <a:srgbClr val="FFFFFF"/>
                </a:solidFill>
              </a:rPr>
              <a:t>g</a:t>
            </a:r>
            <a:r>
              <a:rPr lang="en" sz="1800" b="0" i="0" u="none" dirty="0">
                <a:solidFill>
                  <a:srgbClr val="FFFFFF"/>
                </a:solidFill>
                <a:latin typeface="Calibri"/>
                <a:ea typeface="Calibri"/>
                <a:cs typeface="Calibri"/>
                <a:sym typeface="Calibri"/>
              </a:rPr>
              <a:t>rades (0-4 </a:t>
            </a:r>
            <a:r>
              <a:rPr lang="en" sz="1800" b="0" i="0" u="none" dirty="0" err="1">
                <a:solidFill>
                  <a:srgbClr val="FFFFFF"/>
                </a:solidFill>
                <a:latin typeface="Calibri"/>
                <a:ea typeface="Calibri"/>
                <a:cs typeface="Calibri"/>
                <a:sym typeface="Calibri"/>
              </a:rPr>
              <a:t>gpa</a:t>
            </a:r>
            <a:r>
              <a:rPr lang="en" sz="1800" b="0" i="0" u="none" dirty="0">
                <a:solidFill>
                  <a:srgbClr val="FFFFFF"/>
                </a:solidFill>
                <a:latin typeface="Calibri"/>
                <a:ea typeface="Calibri"/>
                <a:cs typeface="Calibri"/>
                <a:sym typeface="Calibri"/>
              </a:rPr>
              <a:t>) </a:t>
            </a:r>
            <a:r>
              <a:rPr lang="en" sz="1800" dirty="0">
                <a:solidFill>
                  <a:srgbClr val="FFFFFF"/>
                </a:solidFill>
              </a:rPr>
              <a:t>and</a:t>
            </a:r>
            <a:r>
              <a:rPr lang="en" sz="1800" b="0" i="0" u="none" dirty="0">
                <a:solidFill>
                  <a:srgbClr val="FFFFFF"/>
                </a:solidFill>
                <a:latin typeface="Calibri"/>
                <a:ea typeface="Calibri"/>
                <a:cs typeface="Calibri"/>
                <a:sym typeface="Calibri"/>
              </a:rPr>
              <a:t> the probability of WD (0-1</a:t>
            </a:r>
            <a:r>
              <a:rPr lang="en" sz="1800" b="0" i="0" u="none" dirty="0" smtClean="0">
                <a:solidFill>
                  <a:srgbClr val="FFFFFF"/>
                </a:solidFill>
                <a:latin typeface="Calibri"/>
                <a:ea typeface="Calibri"/>
                <a:cs typeface="Calibri"/>
                <a:sym typeface="Calibri"/>
              </a:rPr>
              <a:t>)</a:t>
            </a:r>
            <a:endParaRPr lang="en-US" sz="1800" b="0" i="0" u="none" dirty="0" smtClean="0">
              <a:solidFill>
                <a:srgbClr val="FFFFFF"/>
              </a:solidFill>
              <a:latin typeface="Calibri"/>
              <a:ea typeface="Calibri"/>
              <a:cs typeface="Calibri"/>
              <a:sym typeface="Calibri"/>
            </a:endParaRPr>
          </a:p>
          <a:p>
            <a:pPr marL="228600" marR="0" lvl="0" indent="-165100" algn="l" rtl="0">
              <a:lnSpc>
                <a:spcPct val="90000"/>
              </a:lnSpc>
              <a:spcBef>
                <a:spcPts val="0"/>
              </a:spcBef>
              <a:spcAft>
                <a:spcPts val="0"/>
              </a:spcAft>
              <a:buClr>
                <a:srgbClr val="FFFFFF"/>
              </a:buClr>
              <a:buSzPct val="100000"/>
              <a:buFont typeface="Arial"/>
              <a:buChar char="•"/>
            </a:pPr>
            <a:endParaRPr lang="en-US" sz="1800" dirty="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800" dirty="0" smtClean="0">
                <a:solidFill>
                  <a:srgbClr val="FFFFFF"/>
                </a:solidFill>
              </a:rPr>
              <a:t>Consider history of the individual Student, the individual Course and effects of the full schedule (course load)</a:t>
            </a:r>
            <a:endParaRPr lang="en-US" sz="1800" dirty="0" smtClean="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data_science.png"/>
          <p:cNvPicPr preferRelativeResize="0"/>
          <p:nvPr/>
        </p:nvPicPr>
        <p:blipFill>
          <a:blip r:embed="rId3">
            <a:alphaModFix/>
          </a:blip>
          <a:stretch>
            <a:fillRect/>
          </a:stretch>
        </p:blipFill>
        <p:spPr>
          <a:xfrm>
            <a:off x="0" y="0"/>
            <a:ext cx="9143998" cy="5419648"/>
          </a:xfrm>
          <a:prstGeom prst="rect">
            <a:avLst/>
          </a:prstGeom>
          <a:noFill/>
          <a:ln>
            <a:noFill/>
          </a:ln>
        </p:spPr>
      </p:pic>
      <p:sp>
        <p:nvSpPr>
          <p:cNvPr id="2" name="Rectangle 1"/>
          <p:cNvSpPr/>
          <p:nvPr/>
        </p:nvSpPr>
        <p:spPr>
          <a:xfrm>
            <a:off x="2" y="0"/>
            <a:ext cx="9143998" cy="5419648"/>
          </a:xfrm>
          <a:prstGeom prst="rect">
            <a:avLst/>
          </a:prstGeom>
          <a:solidFill>
            <a:srgbClr val="20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hape 205"/>
          <p:cNvSpPr txBox="1"/>
          <p:nvPr/>
        </p:nvSpPr>
        <p:spPr>
          <a:xfrm>
            <a:off x="461245" y="267038"/>
            <a:ext cx="8302428" cy="631178"/>
          </a:xfrm>
          <a:prstGeom prst="rect">
            <a:avLst/>
          </a:prstGeom>
          <a:noFill/>
          <a:ln>
            <a:noFill/>
          </a:ln>
        </p:spPr>
        <p:txBody>
          <a:bodyPr lIns="68575" tIns="34275" rIns="68575" bIns="34275" anchor="t" anchorCtr="0">
            <a:noAutofit/>
          </a:bodyPr>
          <a:lstStyle/>
          <a:p>
            <a:pPr lvl="0" algn="ctr">
              <a:buSzPct val="25000"/>
            </a:pPr>
            <a:r>
              <a:rPr lang="en-US" sz="4000" b="1" dirty="0">
                <a:solidFill>
                  <a:schemeClr val="bg1"/>
                </a:solidFill>
              </a:rPr>
              <a:t>Talk </a:t>
            </a:r>
            <a:r>
              <a:rPr lang="en-US" sz="4000" b="1" dirty="0" smtClean="0">
                <a:solidFill>
                  <a:schemeClr val="bg1"/>
                </a:solidFill>
              </a:rPr>
              <a:t>Outline</a:t>
            </a:r>
          </a:p>
          <a:p>
            <a:pPr lvl="0">
              <a:buSzPct val="25000"/>
            </a:pPr>
            <a:endParaRPr lang="en" sz="3000" b="1" dirty="0">
              <a:solidFill>
                <a:schemeClr val="accent1"/>
              </a:solidFill>
              <a:latin typeface="Helvetica Neue"/>
              <a:ea typeface="Helvetica Neue"/>
              <a:cs typeface="Helvetica Neue"/>
              <a:sym typeface="Helvetica Neue"/>
            </a:endParaRPr>
          </a:p>
        </p:txBody>
      </p:sp>
      <p:sp>
        <p:nvSpPr>
          <p:cNvPr id="3" name="TextBox 2"/>
          <p:cNvSpPr txBox="1"/>
          <p:nvPr/>
        </p:nvSpPr>
        <p:spPr>
          <a:xfrm>
            <a:off x="542167" y="1076242"/>
            <a:ext cx="5923369" cy="954107"/>
          </a:xfrm>
          <a:prstGeom prst="rect">
            <a:avLst/>
          </a:prstGeom>
          <a:noFill/>
        </p:spPr>
        <p:txBody>
          <a:bodyPr wrap="square" rtlCol="0">
            <a:spAutoFit/>
          </a:bodyPr>
          <a:lstStyle/>
          <a:p>
            <a:pPr marL="342900" indent="-342900">
              <a:buFont typeface="Arial" charset="0"/>
              <a:buChar char="•"/>
            </a:pPr>
            <a:r>
              <a:rPr lang="en-US" sz="2800" b="1" dirty="0" smtClean="0">
                <a:solidFill>
                  <a:schemeClr val="bg1"/>
                </a:solidFill>
              </a:rPr>
              <a:t>Scope and Motivation of Work</a:t>
            </a:r>
          </a:p>
          <a:p>
            <a:pPr marL="342900" indent="-342900">
              <a:buFont typeface="Arial" charset="0"/>
              <a:buChar char="•"/>
            </a:pPr>
            <a:r>
              <a:rPr lang="en-US" sz="2800" b="1" dirty="0" smtClean="0">
                <a:solidFill>
                  <a:schemeClr val="bg1"/>
                </a:solidFill>
              </a:rPr>
              <a:t>Methodology</a:t>
            </a:r>
          </a:p>
        </p:txBody>
      </p:sp>
      <p:sp>
        <p:nvSpPr>
          <p:cNvPr id="7" name="TextBox 6"/>
          <p:cNvSpPr txBox="1"/>
          <p:nvPr/>
        </p:nvSpPr>
        <p:spPr>
          <a:xfrm>
            <a:off x="993972" y="1948832"/>
            <a:ext cx="5008969" cy="923330"/>
          </a:xfrm>
          <a:prstGeom prst="rect">
            <a:avLst/>
          </a:prstGeom>
          <a:noFill/>
        </p:spPr>
        <p:txBody>
          <a:bodyPr wrap="square" rtlCol="0">
            <a:spAutoFit/>
          </a:bodyPr>
          <a:lstStyle/>
          <a:p>
            <a:pPr marL="342900" indent="-342900">
              <a:buFont typeface="Courier New" charset="0"/>
              <a:buChar char="o"/>
            </a:pPr>
            <a:r>
              <a:rPr lang="en-US" sz="1800" b="1" dirty="0" smtClean="0">
                <a:solidFill>
                  <a:schemeClr val="bg1"/>
                </a:solidFill>
              </a:rPr>
              <a:t>System Architecture</a:t>
            </a:r>
          </a:p>
          <a:p>
            <a:pPr marL="342900" indent="-342900">
              <a:buFont typeface="Courier New" charset="0"/>
              <a:buChar char="o"/>
            </a:pPr>
            <a:r>
              <a:rPr lang="en-US" sz="1800" b="1" dirty="0" smtClean="0">
                <a:solidFill>
                  <a:schemeClr val="bg1"/>
                </a:solidFill>
              </a:rPr>
              <a:t>Hardware and Software</a:t>
            </a:r>
          </a:p>
          <a:p>
            <a:pPr marL="342900" indent="-342900">
              <a:buFont typeface="Courier New" charset="0"/>
              <a:buChar char="o"/>
            </a:pPr>
            <a:r>
              <a:rPr lang="en-US" sz="1800" b="1" dirty="0" smtClean="0">
                <a:solidFill>
                  <a:schemeClr val="bg1"/>
                </a:solidFill>
              </a:rPr>
              <a:t>Machine Learning </a:t>
            </a:r>
            <a:r>
              <a:rPr lang="en-US" sz="1800" b="1" dirty="0">
                <a:solidFill>
                  <a:schemeClr val="bg1"/>
                </a:solidFill>
              </a:rPr>
              <a:t>A</a:t>
            </a:r>
            <a:r>
              <a:rPr lang="en-US" sz="1800" b="1" dirty="0" smtClean="0">
                <a:solidFill>
                  <a:schemeClr val="bg1"/>
                </a:solidFill>
              </a:rPr>
              <a:t>lgorithms</a:t>
            </a:r>
          </a:p>
        </p:txBody>
      </p:sp>
      <p:sp>
        <p:nvSpPr>
          <p:cNvPr id="8" name="TextBox 7"/>
          <p:cNvSpPr txBox="1"/>
          <p:nvPr/>
        </p:nvSpPr>
        <p:spPr>
          <a:xfrm>
            <a:off x="542167" y="2846295"/>
            <a:ext cx="5834357" cy="1384995"/>
          </a:xfrm>
          <a:prstGeom prst="rect">
            <a:avLst/>
          </a:prstGeom>
          <a:noFill/>
        </p:spPr>
        <p:txBody>
          <a:bodyPr wrap="square" rtlCol="0">
            <a:spAutoFit/>
          </a:bodyPr>
          <a:lstStyle/>
          <a:p>
            <a:pPr marL="342900" indent="-342900">
              <a:buFont typeface="Arial" charset="0"/>
              <a:buChar char="•"/>
            </a:pPr>
            <a:r>
              <a:rPr lang="en-US" sz="2800" b="1" dirty="0" smtClean="0">
                <a:solidFill>
                  <a:schemeClr val="bg1"/>
                </a:solidFill>
              </a:rPr>
              <a:t>Modeling Results</a:t>
            </a:r>
          </a:p>
          <a:p>
            <a:pPr marL="342900" indent="-342900">
              <a:buFont typeface="Arial" charset="0"/>
              <a:buChar char="•"/>
            </a:pPr>
            <a:r>
              <a:rPr lang="en-US" sz="2800" b="1" dirty="0" smtClean="0">
                <a:solidFill>
                  <a:schemeClr val="bg1"/>
                </a:solidFill>
              </a:rPr>
              <a:t>Making Results Actionable</a:t>
            </a:r>
          </a:p>
          <a:p>
            <a:pPr marL="342900" indent="-342900">
              <a:buFont typeface="Arial" charset="0"/>
              <a:buChar char="•"/>
            </a:pPr>
            <a:r>
              <a:rPr lang="en-US" sz="2800" b="1" dirty="0" smtClean="0">
                <a:solidFill>
                  <a:schemeClr val="bg1"/>
                </a:solidFill>
              </a:rPr>
              <a:t>Questions</a:t>
            </a:r>
          </a:p>
        </p:txBody>
      </p:sp>
    </p:spTree>
    <p:extLst>
      <p:ext uri="{BB962C8B-B14F-4D97-AF65-F5344CB8AC3E}">
        <p14:creationId xmlns:p14="http://schemas.microsoft.com/office/powerpoint/2010/main" val="1661036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Shape 239"/>
          <p:cNvPicPr preferRelativeResize="0"/>
          <p:nvPr/>
        </p:nvPicPr>
        <p:blipFill>
          <a:blip r:embed="rId3">
            <a:alphaModFix/>
          </a:blip>
          <a:stretch>
            <a:fillRect/>
          </a:stretch>
        </p:blipFill>
        <p:spPr>
          <a:xfrm>
            <a:off x="0" y="0"/>
            <a:ext cx="9144000" cy="5143500"/>
          </a:xfrm>
          <a:prstGeom prst="rect">
            <a:avLst/>
          </a:prstGeom>
          <a:noFill/>
          <a:ln>
            <a:noFill/>
          </a:ln>
        </p:spPr>
      </p:pic>
      <p:sp>
        <p:nvSpPr>
          <p:cNvPr id="240" name="Shape 240"/>
          <p:cNvSpPr txBox="1">
            <a:spLocks noGrp="1"/>
          </p:cNvSpPr>
          <p:nvPr>
            <p:ph type="title"/>
          </p:nvPr>
        </p:nvSpPr>
        <p:spPr>
          <a:xfrm>
            <a:off x="476250" y="502443"/>
            <a:ext cx="7886700" cy="9942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600" b="1" i="0" u="none" strike="noStrike" cap="none" dirty="0" smtClean="0">
                <a:solidFill>
                  <a:srgbClr val="FFC000"/>
                </a:solidFill>
              </a:rPr>
              <a:t>Data</a:t>
            </a:r>
            <a:endParaRPr lang="en" sz="3600" b="1" i="0" u="none" strike="noStrike" cap="none" dirty="0">
              <a:solidFill>
                <a:srgbClr val="FFC000"/>
              </a:solidFill>
            </a:endParaRPr>
          </a:p>
        </p:txBody>
      </p:sp>
      <p:sp>
        <p:nvSpPr>
          <p:cNvPr id="241" name="Shape 241"/>
          <p:cNvSpPr txBox="1">
            <a:spLocks noGrp="1"/>
          </p:cNvSpPr>
          <p:nvPr>
            <p:ph type="body" idx="1"/>
          </p:nvPr>
        </p:nvSpPr>
        <p:spPr>
          <a:xfrm>
            <a:off x="628650" y="1340256"/>
            <a:ext cx="7886700" cy="3375328"/>
          </a:xfrm>
          <a:prstGeom prst="rect">
            <a:avLst/>
          </a:prstGeom>
          <a:noFill/>
          <a:ln>
            <a:noFill/>
          </a:ln>
        </p:spPr>
        <p:txBody>
          <a:bodyPr lIns="91425" tIns="45700" rIns="91425" bIns="45700" anchor="t" anchorCtr="0">
            <a:noAutofit/>
          </a:bodyPr>
          <a:lstStyle/>
          <a:p>
            <a:pPr indent="-165100">
              <a:spcBef>
                <a:spcPts val="0"/>
              </a:spcBef>
              <a:buClr>
                <a:srgbClr val="FFFFFF"/>
              </a:buClr>
            </a:pPr>
            <a:r>
              <a:rPr lang="en-US" sz="1800" dirty="0">
                <a:solidFill>
                  <a:srgbClr val="FFFFFF"/>
                </a:solidFill>
              </a:rPr>
              <a:t>~20,000,000 outcomes between 2005-Now</a:t>
            </a:r>
          </a:p>
          <a:p>
            <a:pPr marL="228600" marR="0" lvl="0" indent="-165100" algn="l" rtl="0">
              <a:lnSpc>
                <a:spcPct val="90000"/>
              </a:lnSpc>
              <a:spcBef>
                <a:spcPts val="0"/>
              </a:spcBef>
              <a:spcAft>
                <a:spcPts val="0"/>
              </a:spcAft>
              <a:buClr>
                <a:srgbClr val="FFFFFF"/>
              </a:buClr>
              <a:buSzPct val="100000"/>
              <a:buFont typeface="Arial"/>
              <a:buChar char="•"/>
            </a:pPr>
            <a:endParaRPr lang="en-US" sz="18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800" dirty="0" smtClean="0">
                <a:solidFill>
                  <a:srgbClr val="FFFFFF"/>
                </a:solidFill>
              </a:rPr>
              <a:t>For every enrollment: Course name, student ID and Grade (A, A-, B+, B, B-, C, D, F) or W</a:t>
            </a:r>
          </a:p>
          <a:p>
            <a:pPr marL="228600" marR="0" lvl="0" indent="-165100" algn="l" rtl="0">
              <a:lnSpc>
                <a:spcPct val="90000"/>
              </a:lnSpc>
              <a:spcBef>
                <a:spcPts val="0"/>
              </a:spcBef>
              <a:spcAft>
                <a:spcPts val="0"/>
              </a:spcAft>
              <a:buClr>
                <a:srgbClr val="FFFFFF"/>
              </a:buClr>
              <a:buSzPct val="100000"/>
              <a:buFont typeface="Arial"/>
              <a:buChar char="•"/>
            </a:pPr>
            <a:endParaRPr lang="en-US" sz="18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r>
              <a:rPr lang="en-US" sz="1800" dirty="0" smtClean="0">
                <a:solidFill>
                  <a:srgbClr val="FFFFFF"/>
                </a:solidFill>
              </a:rPr>
              <a:t>Student: HS GPA, HS class rank, AP exam scores, SAT Math and Verbal, entrance and placement exam scores, Current GPA, Previous Semester GPA, gender, age, Birth Year, Credits Enrolled, credits earned</a:t>
            </a:r>
            <a:r>
              <a:rPr lang="mr-IN" sz="1800" dirty="0" smtClean="0">
                <a:solidFill>
                  <a:srgbClr val="FFFFFF"/>
                </a:solidFill>
              </a:rPr>
              <a:t>…</a:t>
            </a:r>
            <a:endParaRPr lang="en-US" sz="1800" dirty="0" smtClean="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endParaRPr lang="en-US" sz="1800" dirty="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endParaRPr lang="en-US" sz="1800" dirty="0" smtClean="0">
              <a:solidFill>
                <a:srgbClr val="FFFFFF"/>
              </a:solidFill>
            </a:endParaRPr>
          </a:p>
        </p:txBody>
      </p:sp>
    </p:spTree>
    <p:extLst>
      <p:ext uri="{BB962C8B-B14F-4D97-AF65-F5344CB8AC3E}">
        <p14:creationId xmlns:p14="http://schemas.microsoft.com/office/powerpoint/2010/main" val="987386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443798" y="3612693"/>
            <a:ext cx="1179268" cy="774670"/>
            <a:chOff x="546037" y="3860743"/>
            <a:chExt cx="2096476" cy="1377191"/>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37" y="4017548"/>
              <a:ext cx="1473303" cy="12203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584" y="3860743"/>
              <a:ext cx="1033929" cy="1033929"/>
            </a:xfrm>
            <a:prstGeom prst="rect">
              <a:avLst/>
            </a:prstGeom>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799" y="2301034"/>
            <a:ext cx="796391" cy="596777"/>
          </a:xfrm>
          <a:prstGeom prst="rect">
            <a:avLst/>
          </a:prstGeom>
        </p:spPr>
      </p:pic>
      <p:sp>
        <p:nvSpPr>
          <p:cNvPr id="11" name="TextBox 10"/>
          <p:cNvSpPr txBox="1"/>
          <p:nvPr/>
        </p:nvSpPr>
        <p:spPr>
          <a:xfrm>
            <a:off x="1950273" y="2302376"/>
            <a:ext cx="1970102" cy="415498"/>
          </a:xfrm>
          <a:prstGeom prst="rect">
            <a:avLst/>
          </a:prstGeom>
          <a:noFill/>
        </p:spPr>
        <p:txBody>
          <a:bodyPr wrap="square" rtlCol="0">
            <a:spAutoFit/>
          </a:bodyPr>
          <a:lstStyle/>
          <a:p>
            <a:pPr algn="ctr"/>
            <a:r>
              <a:rPr lang="en-US" sz="1050" b="1" dirty="0"/>
              <a:t>Scripts/Programs for automating data retrieval</a:t>
            </a:r>
            <a:endParaRPr lang="en-US" sz="1050" b="1" dirty="0"/>
          </a:p>
        </p:txBody>
      </p:sp>
      <p:sp>
        <p:nvSpPr>
          <p:cNvPr id="12" name="TextBox 11"/>
          <p:cNvSpPr txBox="1"/>
          <p:nvPr/>
        </p:nvSpPr>
        <p:spPr>
          <a:xfrm>
            <a:off x="1999993" y="4403702"/>
            <a:ext cx="2078972" cy="253916"/>
          </a:xfrm>
          <a:prstGeom prst="rect">
            <a:avLst/>
          </a:prstGeom>
          <a:noFill/>
        </p:spPr>
        <p:txBody>
          <a:bodyPr wrap="square" rtlCol="0">
            <a:spAutoFit/>
          </a:bodyPr>
          <a:lstStyle/>
          <a:p>
            <a:pPr algn="ctr"/>
            <a:r>
              <a:rPr lang="en-US" sz="1050" b="1" dirty="0"/>
              <a:t>High Performance  </a:t>
            </a:r>
            <a:r>
              <a:rPr lang="en-US" sz="1050" b="1" dirty="0"/>
              <a:t>Computer</a:t>
            </a:r>
          </a:p>
        </p:txBody>
      </p:sp>
      <p:sp>
        <p:nvSpPr>
          <p:cNvPr id="34" name="TextBox 33"/>
          <p:cNvSpPr txBox="1"/>
          <p:nvPr/>
        </p:nvSpPr>
        <p:spPr>
          <a:xfrm>
            <a:off x="2086076" y="3122272"/>
            <a:ext cx="1759431" cy="253916"/>
          </a:xfrm>
          <a:prstGeom prst="rect">
            <a:avLst/>
          </a:prstGeom>
          <a:noFill/>
        </p:spPr>
        <p:txBody>
          <a:bodyPr wrap="square" rtlCol="0">
            <a:spAutoFit/>
          </a:bodyPr>
          <a:lstStyle/>
          <a:p>
            <a:r>
              <a:rPr lang="en-US" sz="1050" b="1"/>
              <a:t>Past </a:t>
            </a:r>
            <a:r>
              <a:rPr lang="en-US" sz="1050" b="1"/>
              <a:t>and </a:t>
            </a:r>
            <a:r>
              <a:rPr lang="en-US" sz="1050" b="1" dirty="0"/>
              <a:t>Current Data</a:t>
            </a:r>
            <a:endParaRPr lang="en-US" sz="1050" b="1" dirty="0"/>
          </a:p>
        </p:txBody>
      </p:sp>
      <p:sp>
        <p:nvSpPr>
          <p:cNvPr id="29" name="TextBox 28"/>
          <p:cNvSpPr txBox="1"/>
          <p:nvPr/>
        </p:nvSpPr>
        <p:spPr>
          <a:xfrm>
            <a:off x="2139308" y="1256216"/>
            <a:ext cx="1882915" cy="253916"/>
          </a:xfrm>
          <a:prstGeom prst="rect">
            <a:avLst/>
          </a:prstGeom>
          <a:noFill/>
        </p:spPr>
        <p:txBody>
          <a:bodyPr wrap="square" rtlCol="0">
            <a:spAutoFit/>
          </a:bodyPr>
          <a:lstStyle/>
          <a:p>
            <a:r>
              <a:rPr lang="en-US" sz="1050" b="1" dirty="0"/>
              <a:t>Learning Data-Sphere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1325" y="1592234"/>
            <a:ext cx="559799" cy="660335"/>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2400" y="1367647"/>
            <a:ext cx="534293" cy="534293"/>
          </a:xfrm>
          <a:prstGeom prst="rect">
            <a:avLst/>
          </a:prstGeom>
        </p:spPr>
      </p:pic>
      <p:sp>
        <p:nvSpPr>
          <p:cNvPr id="24" name="Curved Down Arrow 23"/>
          <p:cNvSpPr/>
          <p:nvPr/>
        </p:nvSpPr>
        <p:spPr>
          <a:xfrm rot="5400000">
            <a:off x="3402019" y="1805720"/>
            <a:ext cx="1250723" cy="3551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44" name="Right Arrow 43"/>
          <p:cNvSpPr/>
          <p:nvPr/>
        </p:nvSpPr>
        <p:spPr>
          <a:xfrm rot="5400000">
            <a:off x="2903614" y="3464916"/>
            <a:ext cx="205650" cy="192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 name="Right Arrow 45"/>
          <p:cNvSpPr/>
          <p:nvPr/>
        </p:nvSpPr>
        <p:spPr>
          <a:xfrm rot="19303676">
            <a:off x="3820651" y="3273949"/>
            <a:ext cx="612841" cy="207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16" name="Group 15"/>
          <p:cNvGrpSpPr/>
          <p:nvPr/>
        </p:nvGrpSpPr>
        <p:grpSpPr>
          <a:xfrm>
            <a:off x="4713762" y="3555440"/>
            <a:ext cx="1850833" cy="751224"/>
            <a:chOff x="5176872" y="698233"/>
            <a:chExt cx="2467777" cy="1001632"/>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578" y="698233"/>
              <a:ext cx="775447" cy="775447"/>
            </a:xfrm>
            <a:prstGeom prst="rect">
              <a:avLst/>
            </a:prstGeom>
          </p:spPr>
        </p:pic>
        <p:sp>
          <p:nvSpPr>
            <p:cNvPr id="47" name="TextBox 46"/>
            <p:cNvSpPr txBox="1"/>
            <p:nvPr/>
          </p:nvSpPr>
          <p:spPr>
            <a:xfrm>
              <a:off x="5176872" y="1361310"/>
              <a:ext cx="2467777" cy="338555"/>
            </a:xfrm>
            <a:prstGeom prst="rect">
              <a:avLst/>
            </a:prstGeom>
            <a:noFill/>
          </p:spPr>
          <p:txBody>
            <a:bodyPr wrap="square" rtlCol="0">
              <a:spAutoFit/>
            </a:bodyPr>
            <a:lstStyle/>
            <a:p>
              <a:pPr algn="ctr"/>
              <a:r>
                <a:rPr lang="en-US" sz="1050" b="1" dirty="0"/>
                <a:t>Artificial Intelligence API</a:t>
              </a:r>
              <a:endParaRPr lang="en-US" sz="1050" b="1" dirty="0"/>
            </a:p>
          </p:txBody>
        </p:sp>
      </p:grpSp>
      <p:grpSp>
        <p:nvGrpSpPr>
          <p:cNvPr id="8" name="Group 7"/>
          <p:cNvGrpSpPr/>
          <p:nvPr/>
        </p:nvGrpSpPr>
        <p:grpSpPr>
          <a:xfrm>
            <a:off x="1995563" y="685553"/>
            <a:ext cx="769274" cy="616268"/>
            <a:chOff x="62365" y="931102"/>
            <a:chExt cx="1025699" cy="821691"/>
          </a:xfrm>
          <a:solidFill>
            <a:srgbClr val="FFC000">
              <a:alpha val="60000"/>
            </a:srgbClr>
          </a:solidFill>
        </p:grpSpPr>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41" y="931102"/>
              <a:ext cx="534930" cy="534930"/>
            </a:xfrm>
            <a:prstGeom prst="rect">
              <a:avLst/>
            </a:prstGeom>
            <a:grpFill/>
          </p:spPr>
        </p:pic>
        <p:sp>
          <p:nvSpPr>
            <p:cNvPr id="62" name="TextBox 61"/>
            <p:cNvSpPr txBox="1"/>
            <p:nvPr/>
          </p:nvSpPr>
          <p:spPr>
            <a:xfrm>
              <a:off x="62365" y="1421848"/>
              <a:ext cx="1025699" cy="330945"/>
            </a:xfrm>
            <a:prstGeom prst="rect">
              <a:avLst/>
            </a:prstGeom>
            <a:grpFill/>
          </p:spPr>
          <p:txBody>
            <a:bodyPr wrap="square" rtlCol="0">
              <a:spAutoFit/>
            </a:bodyPr>
            <a:lstStyle/>
            <a:p>
              <a:pPr algn="ctr"/>
              <a:r>
                <a:rPr lang="en-US" sz="1013" dirty="0" err="1"/>
                <a:t>LionPath</a:t>
              </a:r>
              <a:endParaRPr lang="en-US" sz="1013" dirty="0"/>
            </a:p>
          </p:txBody>
        </p:sp>
      </p:grpSp>
      <p:grpSp>
        <p:nvGrpSpPr>
          <p:cNvPr id="9" name="Group 8"/>
          <p:cNvGrpSpPr/>
          <p:nvPr/>
        </p:nvGrpSpPr>
        <p:grpSpPr>
          <a:xfrm>
            <a:off x="2602045" y="699781"/>
            <a:ext cx="769274" cy="609715"/>
            <a:chOff x="851004" y="931102"/>
            <a:chExt cx="1025699" cy="812953"/>
          </a:xfrm>
        </p:grpSpPr>
        <p:sp>
          <p:nvSpPr>
            <p:cNvPr id="63" name="TextBox 62"/>
            <p:cNvSpPr txBox="1"/>
            <p:nvPr/>
          </p:nvSpPr>
          <p:spPr>
            <a:xfrm>
              <a:off x="851004" y="1413110"/>
              <a:ext cx="1025699" cy="330945"/>
            </a:xfrm>
            <a:prstGeom prst="rect">
              <a:avLst/>
            </a:prstGeom>
            <a:noFill/>
          </p:spPr>
          <p:txBody>
            <a:bodyPr wrap="square" rtlCol="0">
              <a:spAutoFit/>
            </a:bodyPr>
            <a:lstStyle/>
            <a:p>
              <a:pPr algn="ctr"/>
              <a:r>
                <a:rPr lang="en-US" sz="1013" dirty="0"/>
                <a:t>Canvas</a:t>
              </a:r>
              <a:endParaRPr lang="en-US" sz="1013" dirty="0"/>
            </a:p>
          </p:txBody>
        </p:sp>
        <p:pic>
          <p:nvPicPr>
            <p:cNvPr id="68" name="Picture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8420" y="931102"/>
              <a:ext cx="534930" cy="534930"/>
            </a:xfrm>
            <a:prstGeom prst="rect">
              <a:avLst/>
            </a:prstGeom>
          </p:spPr>
        </p:pic>
      </p:grpSp>
      <p:grpSp>
        <p:nvGrpSpPr>
          <p:cNvPr id="13" name="Group 12"/>
          <p:cNvGrpSpPr/>
          <p:nvPr/>
        </p:nvGrpSpPr>
        <p:grpSpPr>
          <a:xfrm>
            <a:off x="3227430" y="700394"/>
            <a:ext cx="645713" cy="611233"/>
            <a:chOff x="1804391" y="931102"/>
            <a:chExt cx="860951" cy="814977"/>
          </a:xfrm>
        </p:grpSpPr>
        <p:sp>
          <p:nvSpPr>
            <p:cNvPr id="67" name="TextBox 66"/>
            <p:cNvSpPr txBox="1"/>
            <p:nvPr/>
          </p:nvSpPr>
          <p:spPr>
            <a:xfrm>
              <a:off x="1804391" y="1415134"/>
              <a:ext cx="860951" cy="330945"/>
            </a:xfrm>
            <a:prstGeom prst="rect">
              <a:avLst/>
            </a:prstGeom>
            <a:noFill/>
          </p:spPr>
          <p:txBody>
            <a:bodyPr wrap="square" rtlCol="0">
              <a:spAutoFit/>
            </a:bodyPr>
            <a:lstStyle/>
            <a:p>
              <a:pPr algn="ctr"/>
              <a:r>
                <a:rPr lang="en-US" sz="1013" dirty="0"/>
                <a:t>IRR</a:t>
              </a:r>
              <a:endParaRPr lang="en-US" sz="1013" dirty="0"/>
            </a:p>
          </p:txBody>
        </p:sp>
        <p:pic>
          <p:nvPicPr>
            <p:cNvPr id="69" name="Picture 6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7764" y="931102"/>
              <a:ext cx="534930" cy="534930"/>
            </a:xfrm>
            <a:prstGeom prst="rect">
              <a:avLst/>
            </a:prstGeom>
          </p:spPr>
        </p:pic>
      </p:grpSp>
      <p:grpSp>
        <p:nvGrpSpPr>
          <p:cNvPr id="70" name="Group 69"/>
          <p:cNvGrpSpPr/>
          <p:nvPr/>
        </p:nvGrpSpPr>
        <p:grpSpPr>
          <a:xfrm>
            <a:off x="3192032" y="94716"/>
            <a:ext cx="645713" cy="611233"/>
            <a:chOff x="1804391" y="931102"/>
            <a:chExt cx="860951" cy="814977"/>
          </a:xfrm>
        </p:grpSpPr>
        <p:sp>
          <p:nvSpPr>
            <p:cNvPr id="71" name="TextBox 70"/>
            <p:cNvSpPr txBox="1"/>
            <p:nvPr/>
          </p:nvSpPr>
          <p:spPr>
            <a:xfrm>
              <a:off x="1804391" y="1415134"/>
              <a:ext cx="860951" cy="330945"/>
            </a:xfrm>
            <a:prstGeom prst="rect">
              <a:avLst/>
            </a:prstGeom>
            <a:noFill/>
          </p:spPr>
          <p:txBody>
            <a:bodyPr wrap="square" rtlCol="0">
              <a:spAutoFit/>
            </a:bodyPr>
            <a:lstStyle/>
            <a:p>
              <a:pPr algn="ctr"/>
              <a:r>
                <a:rPr lang="en-US" sz="1013" dirty="0"/>
                <a:t>Starfish</a:t>
              </a:r>
            </a:p>
          </p:txBody>
        </p:sp>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7764" y="931102"/>
              <a:ext cx="534930" cy="534930"/>
            </a:xfrm>
            <a:prstGeom prst="rect">
              <a:avLst/>
            </a:prstGeom>
          </p:spPr>
        </p:pic>
      </p:grpSp>
      <p:grpSp>
        <p:nvGrpSpPr>
          <p:cNvPr id="73" name="Group 72"/>
          <p:cNvGrpSpPr/>
          <p:nvPr/>
        </p:nvGrpSpPr>
        <p:grpSpPr>
          <a:xfrm>
            <a:off x="2627096" y="95265"/>
            <a:ext cx="645713" cy="611233"/>
            <a:chOff x="1804391" y="931102"/>
            <a:chExt cx="860951" cy="814977"/>
          </a:xfrm>
        </p:grpSpPr>
        <p:sp>
          <p:nvSpPr>
            <p:cNvPr id="74" name="TextBox 73"/>
            <p:cNvSpPr txBox="1"/>
            <p:nvPr/>
          </p:nvSpPr>
          <p:spPr>
            <a:xfrm>
              <a:off x="1804391" y="1415134"/>
              <a:ext cx="860951" cy="330945"/>
            </a:xfrm>
            <a:prstGeom prst="rect">
              <a:avLst/>
            </a:prstGeom>
            <a:noFill/>
          </p:spPr>
          <p:txBody>
            <a:bodyPr wrap="square" rtlCol="0">
              <a:spAutoFit/>
            </a:bodyPr>
            <a:lstStyle/>
            <a:p>
              <a:pPr algn="ctr"/>
              <a:r>
                <a:rPr lang="en-US" sz="1013" dirty="0"/>
                <a:t>Angel</a:t>
              </a:r>
            </a:p>
          </p:txBody>
        </p:sp>
        <p:pic>
          <p:nvPicPr>
            <p:cNvPr id="75" name="Picture 7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7764" y="931102"/>
              <a:ext cx="534930" cy="534930"/>
            </a:xfrm>
            <a:prstGeom prst="rect">
              <a:avLst/>
            </a:prstGeom>
          </p:spPr>
        </p:pic>
      </p:grpSp>
      <p:grpSp>
        <p:nvGrpSpPr>
          <p:cNvPr id="76" name="Group 75"/>
          <p:cNvGrpSpPr/>
          <p:nvPr/>
        </p:nvGrpSpPr>
        <p:grpSpPr>
          <a:xfrm>
            <a:off x="1986871" y="94894"/>
            <a:ext cx="842390" cy="611233"/>
            <a:chOff x="1649283" y="931102"/>
            <a:chExt cx="1123187" cy="814977"/>
          </a:xfrm>
          <a:solidFill>
            <a:srgbClr val="FFC000">
              <a:alpha val="60000"/>
            </a:srgbClr>
          </a:solidFill>
        </p:grpSpPr>
        <p:sp>
          <p:nvSpPr>
            <p:cNvPr id="77" name="TextBox 76"/>
            <p:cNvSpPr txBox="1"/>
            <p:nvPr/>
          </p:nvSpPr>
          <p:spPr>
            <a:xfrm>
              <a:off x="1649283" y="1415134"/>
              <a:ext cx="1123187" cy="330945"/>
            </a:xfrm>
            <a:prstGeom prst="rect">
              <a:avLst/>
            </a:prstGeom>
            <a:grpFill/>
          </p:spPr>
          <p:txBody>
            <a:bodyPr wrap="square" rtlCol="0">
              <a:spAutoFit/>
            </a:bodyPr>
            <a:lstStyle/>
            <a:p>
              <a:pPr algn="ctr"/>
              <a:r>
                <a:rPr lang="en-US" sz="1013"/>
                <a:t>Warehouse</a:t>
              </a:r>
              <a:endParaRPr lang="en-US" sz="1013" dirty="0"/>
            </a:p>
          </p:txBody>
        </p:sp>
        <p:pic>
          <p:nvPicPr>
            <p:cNvPr id="78" name="Picture 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7764" y="931102"/>
              <a:ext cx="534930" cy="534930"/>
            </a:xfrm>
            <a:prstGeom prst="rect">
              <a:avLst/>
            </a:prstGeom>
            <a:grpFill/>
          </p:spPr>
        </p:pic>
      </p:grpSp>
      <p:grpSp>
        <p:nvGrpSpPr>
          <p:cNvPr id="79" name="Group 78"/>
          <p:cNvGrpSpPr/>
          <p:nvPr/>
        </p:nvGrpSpPr>
        <p:grpSpPr>
          <a:xfrm>
            <a:off x="3748685" y="339521"/>
            <a:ext cx="1058693" cy="767109"/>
            <a:chOff x="1538233" y="931102"/>
            <a:chExt cx="1515249" cy="1022812"/>
          </a:xfrm>
        </p:grpSpPr>
        <p:sp>
          <p:nvSpPr>
            <p:cNvPr id="80" name="TextBox 79"/>
            <p:cNvSpPr txBox="1"/>
            <p:nvPr/>
          </p:nvSpPr>
          <p:spPr>
            <a:xfrm>
              <a:off x="1538233" y="1415134"/>
              <a:ext cx="1515249" cy="538780"/>
            </a:xfrm>
            <a:prstGeom prst="rect">
              <a:avLst/>
            </a:prstGeom>
            <a:noFill/>
          </p:spPr>
          <p:txBody>
            <a:bodyPr wrap="square" rtlCol="0">
              <a:spAutoFit/>
            </a:bodyPr>
            <a:lstStyle/>
            <a:p>
              <a:pPr algn="ctr"/>
              <a:r>
                <a:rPr lang="en-US" sz="1013"/>
                <a:t>Many Other Sources</a:t>
              </a:r>
              <a:endParaRPr lang="en-US" sz="1013" dirty="0"/>
            </a:p>
          </p:txBody>
        </p:sp>
        <p:pic>
          <p:nvPicPr>
            <p:cNvPr id="81" name="Picture 8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7764" y="931102"/>
              <a:ext cx="534930" cy="534930"/>
            </a:xfrm>
            <a:prstGeom prst="rect">
              <a:avLst/>
            </a:prstGeom>
          </p:spPr>
        </p:pic>
      </p:grpSp>
      <p:grpSp>
        <p:nvGrpSpPr>
          <p:cNvPr id="14" name="Group 13"/>
          <p:cNvGrpSpPr/>
          <p:nvPr/>
        </p:nvGrpSpPr>
        <p:grpSpPr>
          <a:xfrm>
            <a:off x="2250614" y="2834101"/>
            <a:ext cx="1457331" cy="344222"/>
            <a:chOff x="271312" y="3329768"/>
            <a:chExt cx="1943108" cy="458963"/>
          </a:xfrm>
        </p:grpSpPr>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990" y="3330627"/>
              <a:ext cx="452897" cy="452897"/>
            </a:xfrm>
            <a:prstGeom prst="rect">
              <a:avLst/>
            </a:prstGeom>
          </p:spPr>
        </p:pic>
        <p:pic>
          <p:nvPicPr>
            <p:cNvPr id="83" name="Picture 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312" y="3333183"/>
              <a:ext cx="452897" cy="452897"/>
            </a:xfrm>
            <a:prstGeom prst="rect">
              <a:avLst/>
            </a:prstGeom>
          </p:spPr>
        </p:pic>
        <p:pic>
          <p:nvPicPr>
            <p:cNvPr id="84" name="Picture 8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7454" y="3335834"/>
              <a:ext cx="452897" cy="452897"/>
            </a:xfrm>
            <a:prstGeom prst="rect">
              <a:avLst/>
            </a:prstGeom>
          </p:spPr>
        </p:pic>
        <p:pic>
          <p:nvPicPr>
            <p:cNvPr id="85" name="Picture 8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1523" y="3329768"/>
              <a:ext cx="452897" cy="452897"/>
            </a:xfrm>
            <a:prstGeom prst="rect">
              <a:avLst/>
            </a:prstGeom>
          </p:spPr>
        </p:pic>
      </p:grpSp>
      <p:sp>
        <p:nvSpPr>
          <p:cNvPr id="86" name="TextBox 85"/>
          <p:cNvSpPr txBox="1"/>
          <p:nvPr/>
        </p:nvSpPr>
        <p:spPr>
          <a:xfrm>
            <a:off x="4278030" y="1920155"/>
            <a:ext cx="1963814" cy="253916"/>
          </a:xfrm>
          <a:prstGeom prst="rect">
            <a:avLst/>
          </a:prstGeom>
          <a:noFill/>
        </p:spPr>
        <p:txBody>
          <a:bodyPr wrap="square" rtlCol="0">
            <a:spAutoFit/>
          </a:bodyPr>
          <a:lstStyle/>
          <a:p>
            <a:pPr algn="ctr"/>
            <a:r>
              <a:rPr lang="en-US" sz="1050" b="1" dirty="0"/>
              <a:t>1) </a:t>
            </a:r>
            <a:r>
              <a:rPr lang="en-US" sz="1050" b="1" dirty="0"/>
              <a:t>N</a:t>
            </a:r>
            <a:r>
              <a:rPr lang="en-US" sz="1050" b="1" dirty="0"/>
              <a:t>ew </a:t>
            </a:r>
            <a:r>
              <a:rPr lang="en-US" sz="1050" b="1" dirty="0"/>
              <a:t>data </a:t>
            </a:r>
            <a:r>
              <a:rPr lang="en-US" sz="1050" b="1" dirty="0" smtClean="0"/>
              <a:t>format</a:t>
            </a:r>
            <a:endParaRPr lang="en-US" sz="1050" b="1" dirty="0"/>
          </a:p>
        </p:txBody>
      </p:sp>
      <p:sp>
        <p:nvSpPr>
          <p:cNvPr id="87" name="TextBox 86"/>
          <p:cNvSpPr txBox="1"/>
          <p:nvPr/>
        </p:nvSpPr>
        <p:spPr>
          <a:xfrm>
            <a:off x="4225059" y="2871760"/>
            <a:ext cx="1448744" cy="253916"/>
          </a:xfrm>
          <a:prstGeom prst="rect">
            <a:avLst/>
          </a:prstGeom>
          <a:noFill/>
        </p:spPr>
        <p:txBody>
          <a:bodyPr wrap="square" rtlCol="0">
            <a:spAutoFit/>
          </a:bodyPr>
          <a:lstStyle/>
          <a:p>
            <a:pPr algn="ctr"/>
            <a:r>
              <a:rPr lang="en-US" sz="1050" b="1" dirty="0"/>
              <a:t>2) Models</a:t>
            </a:r>
            <a:endParaRPr lang="en-US" sz="1050" b="1" dirty="0"/>
          </a:p>
        </p:txBody>
      </p:sp>
      <p:sp>
        <p:nvSpPr>
          <p:cNvPr id="90" name="Right Arrow 89"/>
          <p:cNvSpPr/>
          <p:nvPr/>
        </p:nvSpPr>
        <p:spPr>
          <a:xfrm rot="18151549">
            <a:off x="3254510" y="2881735"/>
            <a:ext cx="1614659" cy="207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5244" y="3438028"/>
            <a:ext cx="810568" cy="810568"/>
          </a:xfrm>
          <a:prstGeom prst="rect">
            <a:avLst/>
          </a:prstGeom>
        </p:spPr>
      </p:pic>
      <p:sp>
        <p:nvSpPr>
          <p:cNvPr id="91" name="Right Arrow 90"/>
          <p:cNvSpPr/>
          <p:nvPr/>
        </p:nvSpPr>
        <p:spPr>
          <a:xfrm rot="4188876">
            <a:off x="5105348" y="3222434"/>
            <a:ext cx="364104" cy="207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2" name="TextBox 91"/>
          <p:cNvSpPr txBox="1"/>
          <p:nvPr/>
        </p:nvSpPr>
        <p:spPr>
          <a:xfrm>
            <a:off x="6880064" y="4129145"/>
            <a:ext cx="1404648" cy="253916"/>
          </a:xfrm>
          <a:prstGeom prst="rect">
            <a:avLst/>
          </a:prstGeom>
          <a:noFill/>
        </p:spPr>
        <p:txBody>
          <a:bodyPr wrap="square" rtlCol="0">
            <a:spAutoFit/>
          </a:bodyPr>
          <a:lstStyle/>
          <a:p>
            <a:pPr algn="ctr"/>
            <a:r>
              <a:rPr lang="en-US" sz="1050" b="1"/>
              <a:t>UI Web Application</a:t>
            </a:r>
            <a:endParaRPr lang="en-US" sz="1050" b="1" dirty="0"/>
          </a:p>
        </p:txBody>
      </p:sp>
      <p:sp>
        <p:nvSpPr>
          <p:cNvPr id="93" name="Right Arrow 92"/>
          <p:cNvSpPr/>
          <p:nvPr/>
        </p:nvSpPr>
        <p:spPr>
          <a:xfrm>
            <a:off x="6187297" y="3813936"/>
            <a:ext cx="814811" cy="207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6" name="TextBox 95"/>
          <p:cNvSpPr txBox="1"/>
          <p:nvPr/>
        </p:nvSpPr>
        <p:spPr>
          <a:xfrm>
            <a:off x="6076695" y="224022"/>
            <a:ext cx="2913686" cy="954107"/>
          </a:xfrm>
          <a:prstGeom prst="rect">
            <a:avLst/>
          </a:prstGeom>
          <a:noFill/>
        </p:spPr>
        <p:txBody>
          <a:bodyPr wrap="square" rtlCol="0">
            <a:spAutoFit/>
          </a:bodyPr>
          <a:lstStyle/>
          <a:p>
            <a:pPr algn="ctr"/>
            <a:r>
              <a:rPr lang="en-US" sz="2800" b="1" dirty="0"/>
              <a:t>Data Science </a:t>
            </a:r>
            <a:r>
              <a:rPr lang="en-US" sz="2800" b="1" dirty="0" smtClean="0"/>
              <a:t>Pipeline</a:t>
            </a:r>
            <a:endParaRPr lang="en-US" sz="2800" b="1" dirty="0"/>
          </a:p>
        </p:txBody>
      </p:sp>
      <p:sp>
        <p:nvSpPr>
          <p:cNvPr id="56" name="Right Arrow 55"/>
          <p:cNvSpPr/>
          <p:nvPr/>
        </p:nvSpPr>
        <p:spPr>
          <a:xfrm>
            <a:off x="3788219" y="3815923"/>
            <a:ext cx="1509575" cy="207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7" name="TextBox 56"/>
          <p:cNvSpPr txBox="1"/>
          <p:nvPr/>
        </p:nvSpPr>
        <p:spPr>
          <a:xfrm>
            <a:off x="3741835" y="3644702"/>
            <a:ext cx="1448744" cy="253916"/>
          </a:xfrm>
          <a:prstGeom prst="rect">
            <a:avLst/>
          </a:prstGeom>
          <a:noFill/>
        </p:spPr>
        <p:txBody>
          <a:bodyPr wrap="square" rtlCol="0">
            <a:spAutoFit/>
          </a:bodyPr>
          <a:lstStyle/>
          <a:p>
            <a:pPr algn="ctr"/>
            <a:r>
              <a:rPr lang="en-US" sz="1050" b="1" dirty="0"/>
              <a:t>Current Data</a:t>
            </a:r>
            <a:endParaRPr lang="en-US" sz="1050" b="1" dirty="0"/>
          </a:p>
        </p:txBody>
      </p:sp>
      <p:sp>
        <p:nvSpPr>
          <p:cNvPr id="2" name="TextBox 1"/>
          <p:cNvSpPr txBox="1"/>
          <p:nvPr/>
        </p:nvSpPr>
        <p:spPr>
          <a:xfrm>
            <a:off x="142527" y="3864242"/>
            <a:ext cx="1803969" cy="954107"/>
          </a:xfrm>
          <a:prstGeom prst="rect">
            <a:avLst/>
          </a:prstGeom>
          <a:noFill/>
        </p:spPr>
        <p:txBody>
          <a:bodyPr wrap="square" rtlCol="0">
            <a:spAutoFit/>
          </a:bodyPr>
          <a:lstStyle/>
          <a:p>
            <a:pPr algn="ctr"/>
            <a:r>
              <a:rPr lang="en-US" dirty="0" smtClean="0"/>
              <a:t>Intel 6-core 3.40GHz CPU</a:t>
            </a:r>
          </a:p>
          <a:p>
            <a:pPr algn="ctr"/>
            <a:r>
              <a:rPr lang="en-US" dirty="0" smtClean="0"/>
              <a:t>32GB RAM</a:t>
            </a:r>
            <a:endParaRPr lang="en-US" dirty="0"/>
          </a:p>
          <a:p>
            <a:pPr algn="ctr"/>
            <a:r>
              <a:rPr lang="en-US" dirty="0" smtClean="0"/>
              <a:t>2x </a:t>
            </a:r>
            <a:r>
              <a:rPr lang="en-US" dirty="0" err="1" smtClean="0"/>
              <a:t>Nvidia</a:t>
            </a:r>
            <a:r>
              <a:rPr lang="en-US" dirty="0" smtClean="0"/>
              <a:t> 1080 </a:t>
            </a:r>
            <a:r>
              <a:rPr lang="en-US" dirty="0" err="1" smtClean="0"/>
              <a:t>ti</a:t>
            </a:r>
            <a:endParaRPr lang="en-US" dirty="0"/>
          </a:p>
        </p:txBody>
      </p:sp>
      <p:sp>
        <p:nvSpPr>
          <p:cNvPr id="60" name="Right Arrow 59"/>
          <p:cNvSpPr/>
          <p:nvPr/>
        </p:nvSpPr>
        <p:spPr>
          <a:xfrm flipH="1">
            <a:off x="6081912" y="3598937"/>
            <a:ext cx="814811" cy="207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227941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Shape 239"/>
          <p:cNvPicPr preferRelativeResize="0"/>
          <p:nvPr/>
        </p:nvPicPr>
        <p:blipFill>
          <a:blip r:embed="rId3">
            <a:alphaModFix/>
          </a:blip>
          <a:stretch>
            <a:fillRect/>
          </a:stretch>
        </p:blipFill>
        <p:spPr>
          <a:xfrm>
            <a:off x="0" y="0"/>
            <a:ext cx="9144000" cy="5143500"/>
          </a:xfrm>
          <a:prstGeom prst="rect">
            <a:avLst/>
          </a:prstGeom>
          <a:noFill/>
          <a:ln>
            <a:noFill/>
          </a:ln>
        </p:spPr>
      </p:pic>
      <p:sp>
        <p:nvSpPr>
          <p:cNvPr id="240" name="Shape 240"/>
          <p:cNvSpPr txBox="1">
            <a:spLocks noGrp="1"/>
          </p:cNvSpPr>
          <p:nvPr>
            <p:ph type="title"/>
          </p:nvPr>
        </p:nvSpPr>
        <p:spPr>
          <a:xfrm>
            <a:off x="476250" y="502443"/>
            <a:ext cx="7886700" cy="9942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600" b="1" i="0" u="none" strike="noStrike" cap="none" dirty="0" smtClean="0">
                <a:solidFill>
                  <a:srgbClr val="FFC000"/>
                </a:solidFill>
              </a:rPr>
              <a:t>Engineered Features</a:t>
            </a:r>
            <a:endParaRPr lang="en" sz="3600" b="1" i="0" u="none" strike="noStrike" cap="none" dirty="0">
              <a:solidFill>
                <a:srgbClr val="FFC000"/>
              </a:solidFill>
            </a:endParaRPr>
          </a:p>
        </p:txBody>
      </p:sp>
      <p:sp>
        <p:nvSpPr>
          <p:cNvPr id="241" name="Shape 241"/>
          <p:cNvSpPr txBox="1">
            <a:spLocks noGrp="1"/>
          </p:cNvSpPr>
          <p:nvPr>
            <p:ph type="body" idx="1"/>
          </p:nvPr>
        </p:nvSpPr>
        <p:spPr>
          <a:xfrm>
            <a:off x="628650" y="1340256"/>
            <a:ext cx="7886700" cy="3375328"/>
          </a:xfrm>
          <a:prstGeom prst="rect">
            <a:avLst/>
          </a:prstGeom>
          <a:noFill/>
          <a:ln>
            <a:noFill/>
          </a:ln>
        </p:spPr>
        <p:txBody>
          <a:bodyPr lIns="91425" tIns="45700" rIns="91425" bIns="45700" anchor="t" anchorCtr="0">
            <a:noAutofit/>
          </a:bodyPr>
          <a:lstStyle/>
          <a:p>
            <a:pPr lvl="0" indent="-165100">
              <a:spcBef>
                <a:spcPts val="0"/>
              </a:spcBef>
              <a:buClr>
                <a:srgbClr val="FFFFFF"/>
              </a:buClr>
            </a:pPr>
            <a:r>
              <a:rPr lang="en-US" sz="1800" dirty="0" smtClean="0">
                <a:solidFill>
                  <a:srgbClr val="FFFFFF"/>
                </a:solidFill>
              </a:rPr>
              <a:t>Course History: (rolling </a:t>
            </a:r>
            <a:r>
              <a:rPr lang="en-US" sz="1800" dirty="0">
                <a:solidFill>
                  <a:srgbClr val="FFFFFF"/>
                </a:solidFill>
              </a:rPr>
              <a:t>over the past 5 years) Number of students, </a:t>
            </a:r>
            <a:r>
              <a:rPr lang="en-US" sz="1800" dirty="0" err="1">
                <a:solidFill>
                  <a:srgbClr val="FFFFFF"/>
                </a:solidFill>
              </a:rPr>
              <a:t>Avg</a:t>
            </a:r>
            <a:r>
              <a:rPr lang="en-US" sz="1800" dirty="0">
                <a:solidFill>
                  <a:srgbClr val="FFFFFF"/>
                </a:solidFill>
              </a:rPr>
              <a:t> GPA, </a:t>
            </a:r>
            <a:r>
              <a:rPr lang="en-US" sz="1800" dirty="0" err="1">
                <a:solidFill>
                  <a:srgbClr val="FFFFFF"/>
                </a:solidFill>
              </a:rPr>
              <a:t>Avg</a:t>
            </a:r>
            <a:r>
              <a:rPr lang="en-US" sz="1800" dirty="0">
                <a:solidFill>
                  <a:srgbClr val="FFFFFF"/>
                </a:solidFill>
              </a:rPr>
              <a:t> WD frequency, </a:t>
            </a:r>
            <a:r>
              <a:rPr lang="en-US" sz="1800" dirty="0" err="1">
                <a:solidFill>
                  <a:srgbClr val="FFFFFF"/>
                </a:solidFill>
              </a:rPr>
              <a:t>Avg</a:t>
            </a:r>
            <a:r>
              <a:rPr lang="en-US" sz="1800" dirty="0">
                <a:solidFill>
                  <a:srgbClr val="FFFFFF"/>
                </a:solidFill>
              </a:rPr>
              <a:t> </a:t>
            </a:r>
            <a:r>
              <a:rPr lang="en-US" sz="1800" dirty="0" smtClean="0">
                <a:solidFill>
                  <a:srgbClr val="FFFFFF"/>
                </a:solidFill>
              </a:rPr>
              <a:t>cumulative GPA, </a:t>
            </a:r>
            <a:r>
              <a:rPr lang="en-US" sz="1800" dirty="0" err="1">
                <a:solidFill>
                  <a:srgbClr val="FFFFFF"/>
                </a:solidFill>
              </a:rPr>
              <a:t>Avg</a:t>
            </a:r>
            <a:r>
              <a:rPr lang="en-US" sz="1800" dirty="0">
                <a:solidFill>
                  <a:srgbClr val="FFFFFF"/>
                </a:solidFill>
              </a:rPr>
              <a:t> SAT Math and Verbal, </a:t>
            </a:r>
            <a:r>
              <a:rPr lang="en-US" sz="1800" dirty="0" err="1">
                <a:solidFill>
                  <a:srgbClr val="FFFFFF"/>
                </a:solidFill>
              </a:rPr>
              <a:t>Avg</a:t>
            </a:r>
            <a:r>
              <a:rPr lang="en-US" sz="1800" dirty="0">
                <a:solidFill>
                  <a:srgbClr val="FFFFFF"/>
                </a:solidFill>
              </a:rPr>
              <a:t> number of credits earned</a:t>
            </a:r>
          </a:p>
          <a:p>
            <a:pPr lvl="0" indent="-165100">
              <a:spcBef>
                <a:spcPts val="0"/>
              </a:spcBef>
              <a:buClr>
                <a:srgbClr val="FFFFFF"/>
              </a:buClr>
            </a:pPr>
            <a:endParaRPr lang="en-US" sz="1800" dirty="0">
              <a:solidFill>
                <a:srgbClr val="FFFFFF"/>
              </a:solidFill>
            </a:endParaRPr>
          </a:p>
          <a:p>
            <a:pPr lvl="0" indent="-165100">
              <a:spcBef>
                <a:spcPts val="0"/>
              </a:spcBef>
              <a:buClr>
                <a:srgbClr val="FFFFFF"/>
              </a:buClr>
            </a:pPr>
            <a:r>
              <a:rPr lang="en-US" sz="1800" dirty="0">
                <a:solidFill>
                  <a:srgbClr val="FFFFFF"/>
                </a:solidFill>
              </a:rPr>
              <a:t>Relative Stats: The difference between course and student </a:t>
            </a:r>
            <a:r>
              <a:rPr lang="en-US" sz="1800" dirty="0" smtClean="0">
                <a:solidFill>
                  <a:srgbClr val="FFFFFF"/>
                </a:solidFill>
              </a:rPr>
              <a:t>statistics</a:t>
            </a:r>
          </a:p>
          <a:p>
            <a:pPr lvl="0" indent="-165100">
              <a:spcBef>
                <a:spcPts val="0"/>
              </a:spcBef>
              <a:buClr>
                <a:srgbClr val="FFFFFF"/>
              </a:buClr>
            </a:pPr>
            <a:endParaRPr lang="en-US" sz="1800" dirty="0" smtClean="0">
              <a:solidFill>
                <a:srgbClr val="FFFFFF"/>
              </a:solidFill>
            </a:endParaRPr>
          </a:p>
          <a:p>
            <a:pPr indent="-165100">
              <a:spcBef>
                <a:spcPts val="0"/>
              </a:spcBef>
              <a:buClr>
                <a:srgbClr val="FFFFFF"/>
              </a:buClr>
            </a:pPr>
            <a:r>
              <a:rPr lang="en-US" sz="1800" dirty="0">
                <a:solidFill>
                  <a:srgbClr val="FFFFFF"/>
                </a:solidFill>
              </a:rPr>
              <a:t>Course Distributed </a:t>
            </a:r>
            <a:r>
              <a:rPr lang="en-US" sz="1800" dirty="0" smtClean="0">
                <a:solidFill>
                  <a:srgbClr val="FFFFFF"/>
                </a:solidFill>
              </a:rPr>
              <a:t>Representation</a:t>
            </a:r>
            <a:endParaRPr lang="en-US" sz="1800" dirty="0">
              <a:solidFill>
                <a:srgbClr val="FFFFFF"/>
              </a:solidFill>
            </a:endParaRPr>
          </a:p>
          <a:p>
            <a:pPr indent="-165100">
              <a:spcBef>
                <a:spcPts val="0"/>
              </a:spcBef>
              <a:buClr>
                <a:srgbClr val="FFFFFF"/>
              </a:buClr>
            </a:pPr>
            <a:endParaRPr lang="en-US" sz="1800" dirty="0" smtClean="0">
              <a:solidFill>
                <a:srgbClr val="FFFFFF"/>
              </a:solidFill>
            </a:endParaRPr>
          </a:p>
          <a:p>
            <a:pPr indent="-165100">
              <a:spcBef>
                <a:spcPts val="0"/>
              </a:spcBef>
              <a:buClr>
                <a:srgbClr val="FFFFFF"/>
              </a:buClr>
            </a:pPr>
            <a:r>
              <a:rPr lang="en-US" sz="1800" dirty="0" smtClean="0">
                <a:solidFill>
                  <a:srgbClr val="FFFFFF"/>
                </a:solidFill>
              </a:rPr>
              <a:t>Effective Course </a:t>
            </a:r>
            <a:r>
              <a:rPr lang="en-US" sz="1800" dirty="0">
                <a:solidFill>
                  <a:srgbClr val="FFFFFF"/>
                </a:solidFill>
              </a:rPr>
              <a:t>Difficulty Model: Individual Course plus the sum of the full </a:t>
            </a:r>
            <a:r>
              <a:rPr lang="en-US" sz="1800" dirty="0" smtClean="0">
                <a:solidFill>
                  <a:srgbClr val="FFFFFF"/>
                </a:solidFill>
              </a:rPr>
              <a:t>schedule</a:t>
            </a:r>
            <a:endParaRPr lang="en-US" sz="1800" dirty="0">
              <a:solidFill>
                <a:srgbClr val="FFFFFF"/>
              </a:solidFill>
            </a:endParaRPr>
          </a:p>
          <a:p>
            <a:pPr lvl="0" indent="-165100">
              <a:spcBef>
                <a:spcPts val="0"/>
              </a:spcBef>
              <a:buClr>
                <a:srgbClr val="FFFFFF"/>
              </a:buClr>
            </a:pPr>
            <a:endParaRPr lang="en-US" sz="1800" dirty="0">
              <a:solidFill>
                <a:srgbClr val="FFFFFF"/>
              </a:solidFill>
            </a:endParaRPr>
          </a:p>
          <a:p>
            <a:pPr lvl="0" indent="-165100">
              <a:spcBef>
                <a:spcPts val="0"/>
              </a:spcBef>
              <a:buClr>
                <a:srgbClr val="FFFFFF"/>
              </a:buClr>
            </a:pPr>
            <a:endParaRPr lang="en-US" sz="1800" dirty="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endParaRPr lang="en-US" sz="1800" dirty="0" smtClean="0">
              <a:solidFill>
                <a:srgbClr val="FFFFFF"/>
              </a:solidFill>
            </a:endParaRPr>
          </a:p>
        </p:txBody>
      </p:sp>
    </p:spTree>
    <p:extLst>
      <p:ext uri="{BB962C8B-B14F-4D97-AF65-F5344CB8AC3E}">
        <p14:creationId xmlns:p14="http://schemas.microsoft.com/office/powerpoint/2010/main" val="1186938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70511" y="2623011"/>
            <a:ext cx="2089763" cy="4162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ight Bracket 10"/>
          <p:cNvSpPr/>
          <p:nvPr/>
        </p:nvSpPr>
        <p:spPr>
          <a:xfrm rot="16200000" flipH="1">
            <a:off x="1547171" y="2226591"/>
            <a:ext cx="190115" cy="2120673"/>
          </a:xfrm>
          <a:prstGeom prst="rightBracket">
            <a:avLst>
              <a:gd name="adj" fmla="val 926"/>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p>
        </p:txBody>
      </p:sp>
      <p:sp>
        <p:nvSpPr>
          <p:cNvPr id="13" name="Right Bracket 12"/>
          <p:cNvSpPr/>
          <p:nvPr/>
        </p:nvSpPr>
        <p:spPr>
          <a:xfrm rot="16200000" flipH="1">
            <a:off x="3781382" y="2281724"/>
            <a:ext cx="183383" cy="2005123"/>
          </a:xfrm>
          <a:prstGeom prst="rightBracket">
            <a:avLst>
              <a:gd name="adj" fmla="val 926"/>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p>
        </p:txBody>
      </p:sp>
      <p:sp>
        <p:nvSpPr>
          <p:cNvPr id="14" name="TextBox 13"/>
          <p:cNvSpPr txBox="1"/>
          <p:nvPr/>
        </p:nvSpPr>
        <p:spPr>
          <a:xfrm>
            <a:off x="2687451" y="3121565"/>
            <a:ext cx="2331419" cy="265457"/>
          </a:xfrm>
          <a:prstGeom prst="rect">
            <a:avLst/>
          </a:prstGeom>
          <a:noFill/>
        </p:spPr>
        <p:txBody>
          <a:bodyPr wrap="square" rtlCol="0">
            <a:spAutoFit/>
          </a:bodyPr>
          <a:lstStyle/>
          <a:p>
            <a:pPr algn="ctr"/>
            <a:r>
              <a:rPr lang="en-US" sz="1125" b="1" dirty="0" smtClean="0">
                <a:latin typeface="Times New Roman" charset="0"/>
                <a:ea typeface="Times New Roman" charset="0"/>
                <a:cs typeface="Times New Roman" charset="0"/>
              </a:rPr>
              <a:t>2010-2015 </a:t>
            </a:r>
            <a:r>
              <a:rPr lang="en-US" sz="1125" b="1" dirty="0">
                <a:latin typeface="Times New Roman" charset="0"/>
                <a:ea typeface="Times New Roman" charset="0"/>
                <a:cs typeface="Times New Roman" charset="0"/>
              </a:rPr>
              <a:t>Data</a:t>
            </a:r>
          </a:p>
        </p:txBody>
      </p:sp>
      <p:sp>
        <p:nvSpPr>
          <p:cNvPr id="15" name="Right Bracket 14"/>
          <p:cNvSpPr/>
          <p:nvPr/>
        </p:nvSpPr>
        <p:spPr>
          <a:xfrm rot="16200000" flipH="1">
            <a:off x="7361087" y="2785599"/>
            <a:ext cx="190115" cy="1002658"/>
          </a:xfrm>
          <a:prstGeom prst="rightBracket">
            <a:avLst>
              <a:gd name="adj" fmla="val 926"/>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3"/>
          </a:p>
        </p:txBody>
      </p:sp>
      <p:sp>
        <p:nvSpPr>
          <p:cNvPr id="16" name="TextBox 15"/>
          <p:cNvSpPr txBox="1"/>
          <p:nvPr/>
        </p:nvSpPr>
        <p:spPr>
          <a:xfrm>
            <a:off x="7028989" y="3125188"/>
            <a:ext cx="1064424" cy="265457"/>
          </a:xfrm>
          <a:prstGeom prst="rect">
            <a:avLst/>
          </a:prstGeom>
          <a:noFill/>
        </p:spPr>
        <p:txBody>
          <a:bodyPr wrap="square" rtlCol="0">
            <a:spAutoFit/>
          </a:bodyPr>
          <a:lstStyle/>
          <a:p>
            <a:r>
              <a:rPr lang="en-US" sz="1125" b="1" dirty="0">
                <a:latin typeface="Times New Roman" charset="0"/>
                <a:ea typeface="Times New Roman" charset="0"/>
                <a:cs typeface="Times New Roman" charset="0"/>
              </a:rPr>
              <a:t>2016 Data</a:t>
            </a:r>
          </a:p>
        </p:txBody>
      </p:sp>
      <p:grpSp>
        <p:nvGrpSpPr>
          <p:cNvPr id="26" name="Group 25"/>
          <p:cNvGrpSpPr/>
          <p:nvPr/>
        </p:nvGrpSpPr>
        <p:grpSpPr>
          <a:xfrm>
            <a:off x="4918119" y="1020199"/>
            <a:ext cx="538952" cy="2268582"/>
            <a:chOff x="3102010" y="337104"/>
            <a:chExt cx="1342668" cy="889812"/>
          </a:xfrm>
        </p:grpSpPr>
        <p:sp>
          <p:nvSpPr>
            <p:cNvPr id="22" name="Right Arrow 21"/>
            <p:cNvSpPr/>
            <p:nvPr/>
          </p:nvSpPr>
          <p:spPr>
            <a:xfrm>
              <a:off x="3102010" y="337104"/>
              <a:ext cx="1342668" cy="88981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3" name="TextBox 22"/>
            <p:cNvSpPr txBox="1"/>
            <p:nvPr/>
          </p:nvSpPr>
          <p:spPr>
            <a:xfrm>
              <a:off x="3136737" y="533207"/>
              <a:ext cx="1238493" cy="99594"/>
            </a:xfrm>
            <a:prstGeom prst="rect">
              <a:avLst/>
            </a:prstGeom>
            <a:noFill/>
          </p:spPr>
          <p:txBody>
            <a:bodyPr wrap="square" rtlCol="0">
              <a:spAutoFit/>
            </a:bodyPr>
            <a:lstStyle/>
            <a:p>
              <a:endParaRPr lang="en-US" sz="1050" b="1" dirty="0">
                <a:latin typeface="Times New Roman" charset="0"/>
                <a:ea typeface="Times New Roman" charset="0"/>
                <a:cs typeface="Times New Roman" charset="0"/>
              </a:endParaRPr>
            </a:p>
          </p:txBody>
        </p:sp>
      </p:grpSp>
      <p:sp>
        <p:nvSpPr>
          <p:cNvPr id="30" name="TextBox 29"/>
          <p:cNvSpPr txBox="1"/>
          <p:nvPr/>
        </p:nvSpPr>
        <p:spPr>
          <a:xfrm>
            <a:off x="3184036" y="2619346"/>
            <a:ext cx="1556342" cy="265457"/>
          </a:xfrm>
          <a:prstGeom prst="rect">
            <a:avLst/>
          </a:prstGeom>
          <a:noFill/>
        </p:spPr>
        <p:txBody>
          <a:bodyPr wrap="square" rtlCol="0">
            <a:spAutoFit/>
          </a:bodyPr>
          <a:lstStyle/>
          <a:p>
            <a:pPr algn="ctr"/>
            <a:r>
              <a:rPr lang="en-US" sz="1125" b="1" dirty="0" smtClean="0">
                <a:latin typeface="Times New Roman" charset="0"/>
                <a:ea typeface="Times New Roman" charset="0"/>
                <a:cs typeface="Times New Roman" charset="0"/>
              </a:rPr>
              <a:t>Student Data</a:t>
            </a:r>
            <a:endParaRPr lang="en-US" sz="1125" b="1" dirty="0">
              <a:latin typeface="Times New Roman" charset="0"/>
              <a:ea typeface="Times New Roman" charset="0"/>
              <a:cs typeface="Times New Roman" charset="0"/>
            </a:endParaRPr>
          </a:p>
        </p:txBody>
      </p:sp>
      <p:sp>
        <p:nvSpPr>
          <p:cNvPr id="37" name="TextBox 36"/>
          <p:cNvSpPr txBox="1"/>
          <p:nvPr/>
        </p:nvSpPr>
        <p:spPr>
          <a:xfrm>
            <a:off x="2306127" y="236278"/>
            <a:ext cx="4868501" cy="523220"/>
          </a:xfrm>
          <a:prstGeom prst="rect">
            <a:avLst/>
          </a:prstGeom>
          <a:noFill/>
        </p:spPr>
        <p:txBody>
          <a:bodyPr wrap="square" rtlCol="0">
            <a:spAutoFit/>
          </a:bodyPr>
          <a:lstStyle/>
          <a:p>
            <a:r>
              <a:rPr lang="en-US" sz="2800" b="1" dirty="0">
                <a:latin typeface="Times New Roman" charset="0"/>
                <a:ea typeface="Times New Roman" charset="0"/>
                <a:cs typeface="Times New Roman" charset="0"/>
              </a:rPr>
              <a:t>Forecast </a:t>
            </a:r>
            <a:r>
              <a:rPr lang="en-US" sz="2800" b="1" dirty="0">
                <a:latin typeface="Times New Roman" charset="0"/>
                <a:ea typeface="Times New Roman" charset="0"/>
                <a:cs typeface="Times New Roman" charset="0"/>
              </a:rPr>
              <a:t>Model </a:t>
            </a:r>
            <a:r>
              <a:rPr lang="en-US" sz="2800" b="1" dirty="0" smtClean="0">
                <a:latin typeface="Times New Roman" charset="0"/>
                <a:ea typeface="Times New Roman" charset="0"/>
                <a:cs typeface="Times New Roman" charset="0"/>
              </a:rPr>
              <a:t>Overview</a:t>
            </a:r>
            <a:endParaRPr lang="en-US" sz="2800" b="1" dirty="0">
              <a:latin typeface="Times New Roman" charset="0"/>
              <a:ea typeface="Times New Roman" charset="0"/>
              <a:cs typeface="Times New Roman" charset="0"/>
            </a:endParaRPr>
          </a:p>
        </p:txBody>
      </p:sp>
      <p:sp>
        <p:nvSpPr>
          <p:cNvPr id="38" name="Rounded Rectangle 37"/>
          <p:cNvSpPr/>
          <p:nvPr/>
        </p:nvSpPr>
        <p:spPr>
          <a:xfrm>
            <a:off x="506320" y="2194104"/>
            <a:ext cx="4459615" cy="416283"/>
          </a:xfrm>
          <a:prstGeom prst="roundRect">
            <a:avLst/>
          </a:prstGeom>
          <a:solidFill>
            <a:srgbClr val="D78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 name="TextBox 38"/>
          <p:cNvSpPr txBox="1"/>
          <p:nvPr/>
        </p:nvSpPr>
        <p:spPr>
          <a:xfrm>
            <a:off x="1989060" y="2162429"/>
            <a:ext cx="1556342" cy="461665"/>
          </a:xfrm>
          <a:prstGeom prst="rect">
            <a:avLst/>
          </a:prstGeom>
          <a:noFill/>
        </p:spPr>
        <p:txBody>
          <a:bodyPr wrap="square" rtlCol="0">
            <a:spAutoFit/>
          </a:bodyPr>
          <a:lstStyle/>
          <a:p>
            <a:pPr algn="ctr"/>
            <a:r>
              <a:rPr lang="en-US" sz="1200" b="1" dirty="0">
                <a:latin typeface="Times New Roman" charset="0"/>
                <a:ea typeface="Times New Roman" charset="0"/>
                <a:cs typeface="Times New Roman" charset="0"/>
              </a:rPr>
              <a:t>Strength/Difficulty of </a:t>
            </a:r>
            <a:r>
              <a:rPr lang="en-US" sz="1200" b="1" dirty="0" smtClean="0">
                <a:latin typeface="Times New Roman" charset="0"/>
                <a:ea typeface="Times New Roman" charset="0"/>
                <a:cs typeface="Times New Roman" charset="0"/>
              </a:rPr>
              <a:t> </a:t>
            </a:r>
            <a:r>
              <a:rPr lang="en-US" sz="1200" b="1" dirty="0">
                <a:latin typeface="Times New Roman" charset="0"/>
                <a:ea typeface="Times New Roman" charset="0"/>
                <a:cs typeface="Times New Roman" charset="0"/>
              </a:rPr>
              <a:t>Schedule Model</a:t>
            </a:r>
          </a:p>
        </p:txBody>
      </p:sp>
      <p:sp>
        <p:nvSpPr>
          <p:cNvPr id="31" name="Rounded Rectangle 30"/>
          <p:cNvSpPr/>
          <p:nvPr/>
        </p:nvSpPr>
        <p:spPr>
          <a:xfrm>
            <a:off x="506320" y="1734388"/>
            <a:ext cx="4459615" cy="41628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1" name="Rounded Rectangle 40"/>
          <p:cNvSpPr/>
          <p:nvPr/>
        </p:nvSpPr>
        <p:spPr>
          <a:xfrm>
            <a:off x="500659" y="1272597"/>
            <a:ext cx="4459615" cy="41628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4" name="TextBox 43"/>
          <p:cNvSpPr txBox="1"/>
          <p:nvPr/>
        </p:nvSpPr>
        <p:spPr>
          <a:xfrm>
            <a:off x="1989060" y="1802778"/>
            <a:ext cx="1556342" cy="276999"/>
          </a:xfrm>
          <a:prstGeom prst="rect">
            <a:avLst/>
          </a:prstGeom>
          <a:noFill/>
        </p:spPr>
        <p:txBody>
          <a:bodyPr wrap="square" rtlCol="0">
            <a:spAutoFit/>
          </a:bodyPr>
          <a:lstStyle/>
          <a:p>
            <a:pPr algn="ctr"/>
            <a:r>
              <a:rPr lang="en-US" sz="1200" b="1" dirty="0" smtClean="0">
                <a:latin typeface="Times New Roman" charset="0"/>
                <a:ea typeface="Times New Roman" charset="0"/>
                <a:cs typeface="Times New Roman" charset="0"/>
              </a:rPr>
              <a:t>Course Embedding's</a:t>
            </a:r>
            <a:endParaRPr lang="en-US" sz="1200" b="1" dirty="0">
              <a:latin typeface="Times New Roman" charset="0"/>
              <a:ea typeface="Times New Roman" charset="0"/>
              <a:cs typeface="Times New Roman" charset="0"/>
            </a:endParaRPr>
          </a:p>
        </p:txBody>
      </p:sp>
      <p:sp>
        <p:nvSpPr>
          <p:cNvPr id="45" name="TextBox 44"/>
          <p:cNvSpPr txBox="1"/>
          <p:nvPr/>
        </p:nvSpPr>
        <p:spPr>
          <a:xfrm>
            <a:off x="474510" y="3145496"/>
            <a:ext cx="2331419" cy="265457"/>
          </a:xfrm>
          <a:prstGeom prst="rect">
            <a:avLst/>
          </a:prstGeom>
          <a:noFill/>
        </p:spPr>
        <p:txBody>
          <a:bodyPr wrap="square" rtlCol="0">
            <a:spAutoFit/>
          </a:bodyPr>
          <a:lstStyle/>
          <a:p>
            <a:pPr algn="ctr"/>
            <a:r>
              <a:rPr lang="en-US" sz="1125" b="1" dirty="0" smtClean="0">
                <a:latin typeface="Times New Roman" charset="0"/>
                <a:ea typeface="Times New Roman" charset="0"/>
                <a:cs typeface="Times New Roman" charset="0"/>
              </a:rPr>
              <a:t>2005-2009 </a:t>
            </a:r>
            <a:r>
              <a:rPr lang="en-US" sz="1125" b="1" dirty="0">
                <a:latin typeface="Times New Roman" charset="0"/>
                <a:ea typeface="Times New Roman" charset="0"/>
                <a:cs typeface="Times New Roman" charset="0"/>
              </a:rPr>
              <a:t>Data</a:t>
            </a:r>
          </a:p>
        </p:txBody>
      </p:sp>
      <p:sp>
        <p:nvSpPr>
          <p:cNvPr id="4" name="Rectangle 3"/>
          <p:cNvSpPr/>
          <p:nvPr/>
        </p:nvSpPr>
        <p:spPr>
          <a:xfrm>
            <a:off x="6656177" y="3502707"/>
            <a:ext cx="1599933" cy="307777"/>
          </a:xfrm>
          <a:prstGeom prst="rect">
            <a:avLst/>
          </a:prstGeom>
        </p:spPr>
        <p:txBody>
          <a:bodyPr wrap="square">
            <a:spAutoFit/>
          </a:bodyPr>
          <a:lstStyle/>
          <a:p>
            <a:pPr algn="ctr"/>
            <a:r>
              <a:rPr lang="en-US" b="1" dirty="0">
                <a:latin typeface="Times New Roman" charset="0"/>
                <a:ea typeface="Times New Roman" charset="0"/>
                <a:cs typeface="Times New Roman" charset="0"/>
              </a:rPr>
              <a:t>Test </a:t>
            </a:r>
            <a:r>
              <a:rPr lang="en-US" b="1" dirty="0" smtClean="0">
                <a:latin typeface="Times New Roman" charset="0"/>
                <a:ea typeface="Times New Roman" charset="0"/>
                <a:cs typeface="Times New Roman" charset="0"/>
              </a:rPr>
              <a:t>&amp; </a:t>
            </a:r>
            <a:r>
              <a:rPr lang="en-US" b="1" dirty="0">
                <a:latin typeface="Times New Roman" charset="0"/>
                <a:ea typeface="Times New Roman" charset="0"/>
                <a:cs typeface="Times New Roman" charset="0"/>
              </a:rPr>
              <a:t>Validation</a:t>
            </a:r>
            <a:endParaRPr lang="en-US" b="1" dirty="0">
              <a:latin typeface="Times New Roman" charset="0"/>
              <a:ea typeface="Times New Roman" charset="0"/>
              <a:cs typeface="Times New Roman" charset="0"/>
            </a:endParaRPr>
          </a:p>
        </p:txBody>
      </p:sp>
      <p:sp>
        <p:nvSpPr>
          <p:cNvPr id="46" name="Rounded Rectangle 45"/>
          <p:cNvSpPr/>
          <p:nvPr/>
        </p:nvSpPr>
        <p:spPr>
          <a:xfrm>
            <a:off x="6614916" y="1272597"/>
            <a:ext cx="1659415" cy="41628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 name="Rounded Rectangle 46"/>
          <p:cNvSpPr/>
          <p:nvPr/>
        </p:nvSpPr>
        <p:spPr>
          <a:xfrm>
            <a:off x="6614916" y="1725426"/>
            <a:ext cx="1659415" cy="41628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 name="Rounded Rectangle 47"/>
          <p:cNvSpPr/>
          <p:nvPr/>
        </p:nvSpPr>
        <p:spPr>
          <a:xfrm>
            <a:off x="6614916" y="2164917"/>
            <a:ext cx="1659415" cy="416283"/>
          </a:xfrm>
          <a:prstGeom prst="roundRect">
            <a:avLst/>
          </a:prstGeom>
          <a:solidFill>
            <a:srgbClr val="D78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9" name="Rounded Rectangle 48"/>
          <p:cNvSpPr/>
          <p:nvPr/>
        </p:nvSpPr>
        <p:spPr>
          <a:xfrm>
            <a:off x="6594684" y="2610387"/>
            <a:ext cx="1679648" cy="4162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2" name="Rounded Rectangle 51"/>
          <p:cNvSpPr/>
          <p:nvPr/>
        </p:nvSpPr>
        <p:spPr>
          <a:xfrm>
            <a:off x="5298287" y="1316990"/>
            <a:ext cx="1929437" cy="1667362"/>
          </a:xfrm>
          <a:prstGeom prst="roundRect">
            <a:avLst/>
          </a:prstGeom>
          <a:solidFill>
            <a:schemeClr val="tx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5" name="Group 54"/>
          <p:cNvGrpSpPr/>
          <p:nvPr/>
        </p:nvGrpSpPr>
        <p:grpSpPr>
          <a:xfrm>
            <a:off x="6223007" y="1818180"/>
            <a:ext cx="1007001" cy="667359"/>
            <a:chOff x="3102010" y="337104"/>
            <a:chExt cx="1342668" cy="889812"/>
          </a:xfrm>
        </p:grpSpPr>
        <p:sp>
          <p:nvSpPr>
            <p:cNvPr id="56" name="Right Arrow 55"/>
            <p:cNvSpPr/>
            <p:nvPr/>
          </p:nvSpPr>
          <p:spPr>
            <a:xfrm>
              <a:off x="3102010" y="337104"/>
              <a:ext cx="1342668" cy="88981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p:cNvSpPr txBox="1"/>
            <p:nvPr/>
          </p:nvSpPr>
          <p:spPr>
            <a:xfrm>
              <a:off x="3136737" y="533208"/>
              <a:ext cx="1238492" cy="492443"/>
            </a:xfrm>
            <a:prstGeom prst="rect">
              <a:avLst/>
            </a:prstGeom>
            <a:noFill/>
          </p:spPr>
          <p:txBody>
            <a:bodyPr wrap="square" rtlCol="0">
              <a:spAutoFit/>
            </a:bodyPr>
            <a:lstStyle/>
            <a:p>
              <a:r>
                <a:rPr lang="en-US" b="1" dirty="0">
                  <a:latin typeface="Times New Roman" charset="0"/>
                  <a:ea typeface="Times New Roman" charset="0"/>
                  <a:cs typeface="Times New Roman" charset="0"/>
                </a:rPr>
                <a:t>Predict</a:t>
              </a:r>
            </a:p>
          </p:txBody>
        </p:sp>
      </p:grpSp>
      <p:sp>
        <p:nvSpPr>
          <p:cNvPr id="58" name="TextBox 57"/>
          <p:cNvSpPr txBox="1"/>
          <p:nvPr/>
        </p:nvSpPr>
        <p:spPr>
          <a:xfrm>
            <a:off x="5464015" y="1314608"/>
            <a:ext cx="1556342" cy="276999"/>
          </a:xfrm>
          <a:prstGeom prst="rect">
            <a:avLst/>
          </a:prstGeom>
          <a:noFill/>
        </p:spPr>
        <p:txBody>
          <a:bodyPr wrap="square" rtlCol="0">
            <a:spAutoFit/>
          </a:bodyPr>
          <a:lstStyle/>
          <a:p>
            <a:pPr algn="ctr"/>
            <a:r>
              <a:rPr lang="en-US" sz="1200" b="1" dirty="0" err="1" smtClean="0">
                <a:latin typeface="Times New Roman" charset="0"/>
                <a:ea typeface="Times New Roman" charset="0"/>
                <a:cs typeface="Times New Roman" charset="0"/>
              </a:rPr>
              <a:t>XGBoost</a:t>
            </a:r>
            <a:r>
              <a:rPr lang="en-US" sz="1200" b="1" dirty="0" smtClean="0">
                <a:latin typeface="Times New Roman" charset="0"/>
                <a:ea typeface="Times New Roman" charset="0"/>
                <a:cs typeface="Times New Roman" charset="0"/>
              </a:rPr>
              <a:t> Model</a:t>
            </a:r>
            <a:endParaRPr lang="en-US" sz="1200" b="1" dirty="0">
              <a:latin typeface="Times New Roman" charset="0"/>
              <a:ea typeface="Times New Roman" charset="0"/>
              <a:cs typeface="Times New Roman" charset="0"/>
            </a:endParaRPr>
          </a:p>
        </p:txBody>
      </p:sp>
      <p:sp>
        <p:nvSpPr>
          <p:cNvPr id="59" name="Rectangle 58"/>
          <p:cNvSpPr/>
          <p:nvPr/>
        </p:nvSpPr>
        <p:spPr>
          <a:xfrm>
            <a:off x="2962545" y="3475147"/>
            <a:ext cx="1905694" cy="523220"/>
          </a:xfrm>
          <a:prstGeom prst="rect">
            <a:avLst/>
          </a:prstGeom>
        </p:spPr>
        <p:txBody>
          <a:bodyPr wrap="square">
            <a:spAutoFit/>
          </a:bodyPr>
          <a:lstStyle/>
          <a:p>
            <a:pPr algn="ctr"/>
            <a:r>
              <a:rPr lang="en-US" b="1" smtClean="0">
                <a:latin typeface="Times New Roman" charset="0"/>
                <a:ea typeface="Times New Roman" charset="0"/>
                <a:cs typeface="Times New Roman" charset="0"/>
              </a:rPr>
              <a:t>Feature Engineering &amp; Training</a:t>
            </a:r>
            <a:endParaRPr lang="en-US" b="1" dirty="0">
              <a:latin typeface="Times New Roman" charset="0"/>
              <a:ea typeface="Times New Roman" charset="0"/>
              <a:cs typeface="Times New Roman" charset="0"/>
            </a:endParaRPr>
          </a:p>
        </p:txBody>
      </p:sp>
      <p:sp>
        <p:nvSpPr>
          <p:cNvPr id="60" name="Rectangle 59"/>
          <p:cNvSpPr/>
          <p:nvPr/>
        </p:nvSpPr>
        <p:spPr>
          <a:xfrm>
            <a:off x="586771" y="3475147"/>
            <a:ext cx="1905694" cy="307777"/>
          </a:xfrm>
          <a:prstGeom prst="rect">
            <a:avLst/>
          </a:prstGeom>
        </p:spPr>
        <p:txBody>
          <a:bodyPr wrap="square">
            <a:spAutoFit/>
          </a:bodyPr>
          <a:lstStyle/>
          <a:p>
            <a:pPr algn="ctr"/>
            <a:r>
              <a:rPr lang="en-US" b="1" dirty="0" smtClean="0">
                <a:latin typeface="Times New Roman" charset="0"/>
                <a:ea typeface="Times New Roman" charset="0"/>
                <a:cs typeface="Times New Roman" charset="0"/>
              </a:rPr>
              <a:t>Feature Engineering</a:t>
            </a:r>
            <a:endParaRPr lang="en-US" b="1" dirty="0">
              <a:latin typeface="Times New Roman" charset="0"/>
              <a:ea typeface="Times New Roman" charset="0"/>
              <a:cs typeface="Times New Roman" charset="0"/>
            </a:endParaRPr>
          </a:p>
        </p:txBody>
      </p:sp>
      <p:sp>
        <p:nvSpPr>
          <p:cNvPr id="40" name="TextBox 39"/>
          <p:cNvSpPr txBox="1"/>
          <p:nvPr/>
        </p:nvSpPr>
        <p:spPr>
          <a:xfrm>
            <a:off x="1989060" y="1263761"/>
            <a:ext cx="1556342" cy="461665"/>
          </a:xfrm>
          <a:prstGeom prst="rect">
            <a:avLst/>
          </a:prstGeom>
          <a:noFill/>
        </p:spPr>
        <p:txBody>
          <a:bodyPr wrap="square" rtlCol="0">
            <a:spAutoFit/>
          </a:bodyPr>
          <a:lstStyle/>
          <a:p>
            <a:pPr algn="ctr"/>
            <a:r>
              <a:rPr lang="en-US" sz="1200" b="1" dirty="0">
                <a:latin typeface="Times New Roman" charset="0"/>
                <a:ea typeface="Times New Roman" charset="0"/>
                <a:cs typeface="Times New Roman" charset="0"/>
              </a:rPr>
              <a:t>R</a:t>
            </a:r>
            <a:r>
              <a:rPr lang="en-US" sz="1200" b="1" dirty="0" smtClean="0">
                <a:latin typeface="Times New Roman" charset="0"/>
                <a:ea typeface="Times New Roman" charset="0"/>
                <a:cs typeface="Times New Roman" charset="0"/>
              </a:rPr>
              <a:t>olling 5 year Engineered Features</a:t>
            </a:r>
            <a:endParaRPr lang="en-US" sz="12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50592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Shape 239"/>
          <p:cNvPicPr preferRelativeResize="0"/>
          <p:nvPr/>
        </p:nvPicPr>
        <p:blipFill>
          <a:blip r:embed="rId3">
            <a:alphaModFix/>
          </a:blip>
          <a:stretch>
            <a:fillRect/>
          </a:stretch>
        </p:blipFill>
        <p:spPr>
          <a:xfrm>
            <a:off x="0" y="0"/>
            <a:ext cx="9144000" cy="5143500"/>
          </a:xfrm>
          <a:prstGeom prst="rect">
            <a:avLst/>
          </a:prstGeom>
          <a:noFill/>
          <a:ln>
            <a:noFill/>
          </a:ln>
        </p:spPr>
      </p:pic>
      <p:sp>
        <p:nvSpPr>
          <p:cNvPr id="240" name="Shape 240"/>
          <p:cNvSpPr txBox="1">
            <a:spLocks noGrp="1"/>
          </p:cNvSpPr>
          <p:nvPr>
            <p:ph type="title"/>
          </p:nvPr>
        </p:nvSpPr>
        <p:spPr>
          <a:xfrm>
            <a:off x="476250" y="502443"/>
            <a:ext cx="7886700" cy="9942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600" b="1" i="0" u="none" strike="noStrike" cap="none" dirty="0" smtClean="0">
                <a:solidFill>
                  <a:srgbClr val="FFC000"/>
                </a:solidFill>
              </a:rPr>
              <a:t>Course </a:t>
            </a:r>
            <a:r>
              <a:rPr lang="en-US" sz="3600" b="1" i="0" u="none" strike="noStrike" cap="none" dirty="0" err="1" smtClean="0">
                <a:solidFill>
                  <a:srgbClr val="FFC000"/>
                </a:solidFill>
              </a:rPr>
              <a:t>Embeddings</a:t>
            </a:r>
            <a:endParaRPr lang="en" sz="3600" b="1" i="0" u="none" strike="noStrike" cap="none" dirty="0">
              <a:solidFill>
                <a:srgbClr val="FFC000"/>
              </a:solidFill>
            </a:endParaRPr>
          </a:p>
        </p:txBody>
      </p:sp>
      <p:sp>
        <p:nvSpPr>
          <p:cNvPr id="241" name="Shape 241"/>
          <p:cNvSpPr txBox="1">
            <a:spLocks noGrp="1"/>
          </p:cNvSpPr>
          <p:nvPr>
            <p:ph type="body" idx="1"/>
          </p:nvPr>
        </p:nvSpPr>
        <p:spPr>
          <a:xfrm>
            <a:off x="628650" y="1340256"/>
            <a:ext cx="7886700" cy="3375328"/>
          </a:xfrm>
          <a:prstGeom prst="rect">
            <a:avLst/>
          </a:prstGeom>
          <a:noFill/>
          <a:ln>
            <a:noFill/>
          </a:ln>
        </p:spPr>
        <p:txBody>
          <a:bodyPr lIns="91425" tIns="45700" rIns="91425" bIns="45700" anchor="t" anchorCtr="0">
            <a:noAutofit/>
          </a:bodyPr>
          <a:lstStyle/>
          <a:p>
            <a:pPr lvl="0" indent="-165100">
              <a:spcBef>
                <a:spcPts val="0"/>
              </a:spcBef>
              <a:buClr>
                <a:srgbClr val="FFFFFF"/>
              </a:buClr>
            </a:pPr>
            <a:endParaRPr lang="en-US" sz="1800" dirty="0">
              <a:solidFill>
                <a:srgbClr val="FFFFFF"/>
              </a:solidFill>
            </a:endParaRPr>
          </a:p>
          <a:p>
            <a:pPr marL="228600" marR="0" lvl="0" indent="-165100" algn="l" rtl="0">
              <a:lnSpc>
                <a:spcPct val="90000"/>
              </a:lnSpc>
              <a:spcBef>
                <a:spcPts val="0"/>
              </a:spcBef>
              <a:spcAft>
                <a:spcPts val="0"/>
              </a:spcAft>
              <a:buClr>
                <a:srgbClr val="FFFFFF"/>
              </a:buClr>
              <a:buSzPct val="100000"/>
              <a:buFont typeface="Arial"/>
              <a:buChar char="•"/>
            </a:pPr>
            <a:endParaRPr lang="en-US" sz="1800" dirty="0" smtClean="0">
              <a:solidFill>
                <a:srgbClr val="FFFFFF"/>
              </a:solidFill>
            </a:endParaRPr>
          </a:p>
        </p:txBody>
      </p:sp>
      <p:sp>
        <p:nvSpPr>
          <p:cNvPr id="5" name="Shape 241"/>
          <p:cNvSpPr txBox="1">
            <a:spLocks/>
          </p:cNvSpPr>
          <p:nvPr/>
        </p:nvSpPr>
        <p:spPr>
          <a:xfrm>
            <a:off x="810311" y="1496643"/>
            <a:ext cx="7886700" cy="337532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indent="-165100">
              <a:spcBef>
                <a:spcPts val="0"/>
              </a:spcBef>
              <a:buClr>
                <a:srgbClr val="FFFFFF"/>
              </a:buClr>
            </a:pPr>
            <a:r>
              <a:rPr lang="en-US" sz="1800" dirty="0" smtClean="0">
                <a:solidFill>
                  <a:srgbClr val="FFFFFF"/>
                </a:solidFill>
              </a:rPr>
              <a:t>Wide </a:t>
            </a:r>
            <a:r>
              <a:rPr lang="en-US" sz="1800" dirty="0">
                <a:solidFill>
                  <a:srgbClr val="FFFFFF"/>
                </a:solidFill>
              </a:rPr>
              <a:t>N</a:t>
            </a:r>
            <a:r>
              <a:rPr lang="en-US" sz="1800" dirty="0" smtClean="0">
                <a:solidFill>
                  <a:srgbClr val="FFFFFF"/>
                </a:solidFill>
              </a:rPr>
              <a:t>eural Network: 2 layers, 100 nodes</a:t>
            </a:r>
          </a:p>
          <a:p>
            <a:pPr indent="-165100">
              <a:spcBef>
                <a:spcPts val="0"/>
              </a:spcBef>
              <a:buClr>
                <a:srgbClr val="FFFFFF"/>
              </a:buClr>
            </a:pPr>
            <a:endParaRPr lang="en-US" sz="1800" dirty="0">
              <a:solidFill>
                <a:srgbClr val="FFFFFF"/>
              </a:solidFill>
            </a:endParaRPr>
          </a:p>
          <a:p>
            <a:pPr indent="-165100">
              <a:spcBef>
                <a:spcPts val="0"/>
              </a:spcBef>
              <a:buClr>
                <a:srgbClr val="FFFFFF"/>
              </a:buClr>
            </a:pPr>
            <a:r>
              <a:rPr lang="en-US" sz="1800" dirty="0" smtClean="0">
                <a:solidFill>
                  <a:srgbClr val="FFFFFF"/>
                </a:solidFill>
              </a:rPr>
              <a:t>Trained on course sequence data from 2005-present</a:t>
            </a:r>
          </a:p>
          <a:p>
            <a:pPr indent="-165100">
              <a:spcBef>
                <a:spcPts val="0"/>
              </a:spcBef>
              <a:buClr>
                <a:srgbClr val="FFFFFF"/>
              </a:buClr>
            </a:pPr>
            <a:endParaRPr lang="en-US" sz="1800" dirty="0">
              <a:solidFill>
                <a:srgbClr val="FFFFFF"/>
              </a:solidFill>
            </a:endParaRPr>
          </a:p>
          <a:p>
            <a:pPr indent="-165100">
              <a:spcBef>
                <a:spcPts val="0"/>
              </a:spcBef>
              <a:buClr>
                <a:srgbClr val="FFFFFF"/>
              </a:buClr>
            </a:pPr>
            <a:r>
              <a:rPr lang="en-US" sz="1800" dirty="0" smtClean="0">
                <a:solidFill>
                  <a:srgbClr val="FFFFFF"/>
                </a:solidFill>
              </a:rPr>
              <a:t>Export a matrix of activations of each node for each course</a:t>
            </a:r>
          </a:p>
          <a:p>
            <a:pPr indent="-165100">
              <a:spcBef>
                <a:spcPts val="0"/>
              </a:spcBef>
              <a:buClr>
                <a:srgbClr val="FFFFFF"/>
              </a:buClr>
            </a:pPr>
            <a:endParaRPr lang="en-US" sz="1800" dirty="0">
              <a:solidFill>
                <a:srgbClr val="FFFFFF"/>
              </a:solidFill>
            </a:endParaRPr>
          </a:p>
          <a:p>
            <a:pPr indent="-165100">
              <a:spcBef>
                <a:spcPts val="0"/>
              </a:spcBef>
              <a:buClr>
                <a:srgbClr val="FFFFFF"/>
              </a:buClr>
            </a:pPr>
            <a:r>
              <a:rPr lang="en-US" sz="1800" dirty="0" smtClean="0">
                <a:solidFill>
                  <a:srgbClr val="FFFFFF"/>
                </a:solidFill>
              </a:rPr>
              <a:t>Transform that matrix with t-SNE for visualization </a:t>
            </a:r>
          </a:p>
          <a:p>
            <a:pPr indent="-165100">
              <a:spcBef>
                <a:spcPts val="0"/>
              </a:spcBef>
              <a:buClr>
                <a:srgbClr val="FFFFFF"/>
              </a:buClr>
            </a:pPr>
            <a:endParaRPr lang="en-US" sz="1800" dirty="0">
              <a:solidFill>
                <a:srgbClr val="FFFFFF"/>
              </a:solidFill>
            </a:endParaRPr>
          </a:p>
          <a:p>
            <a:pPr indent="-165100">
              <a:spcBef>
                <a:spcPts val="0"/>
              </a:spcBef>
              <a:buClr>
                <a:srgbClr val="FFFFFF"/>
              </a:buClr>
            </a:pPr>
            <a:r>
              <a:rPr lang="en-US" sz="1800" dirty="0">
                <a:solidFill>
                  <a:schemeClr val="bg1"/>
                </a:solidFill>
                <a:hlinkClick r:id="rId4"/>
              </a:rPr>
              <a:t>https://plot.ly/~fcw5014/2.embed?share_key=ddXhDn7zficnzaOAHkH6e3</a:t>
            </a:r>
            <a:endParaRPr lang="en-US" sz="1800" dirty="0" smtClean="0">
              <a:solidFill>
                <a:schemeClr val="bg1"/>
              </a:solidFill>
            </a:endParaRPr>
          </a:p>
          <a:p>
            <a:pPr indent="-165100">
              <a:spcBef>
                <a:spcPts val="0"/>
              </a:spcBef>
              <a:buClr>
                <a:srgbClr val="FFFFFF"/>
              </a:buClr>
            </a:pPr>
            <a:endParaRPr lang="en-US" sz="1800" dirty="0" smtClean="0">
              <a:solidFill>
                <a:schemeClr val="bg1"/>
              </a:solidFill>
            </a:endParaRPr>
          </a:p>
          <a:p>
            <a:pPr indent="-165100">
              <a:spcBef>
                <a:spcPts val="0"/>
              </a:spcBef>
              <a:buClr>
                <a:srgbClr val="FFFFFF"/>
              </a:buClr>
            </a:pPr>
            <a:endParaRPr lang="en-US" sz="1800" dirty="0" smtClean="0">
              <a:solidFill>
                <a:srgbClr val="FFFFFF"/>
              </a:solidFill>
            </a:endParaRPr>
          </a:p>
        </p:txBody>
      </p:sp>
    </p:spTree>
    <p:extLst>
      <p:ext uri="{BB962C8B-B14F-4D97-AF65-F5344CB8AC3E}">
        <p14:creationId xmlns:p14="http://schemas.microsoft.com/office/powerpoint/2010/main" val="1195606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694" y="463371"/>
            <a:ext cx="8083295" cy="405166"/>
          </a:xfrm>
        </p:spPr>
        <p:txBody>
          <a:bodyPr>
            <a:noAutofit/>
          </a:bodyPr>
          <a:lstStyle/>
          <a:p>
            <a:pPr algn="ctr"/>
            <a:r>
              <a:rPr lang="en-US" sz="3200" b="1" dirty="0">
                <a:latin typeface="Times New Roman" charset="0"/>
                <a:ea typeface="Times New Roman" charset="0"/>
                <a:cs typeface="Times New Roman" charset="0"/>
              </a:rPr>
              <a:t>Effective </a:t>
            </a:r>
            <a:r>
              <a:rPr lang="en-US" sz="3200" b="1" dirty="0" smtClean="0">
                <a:latin typeface="Times New Roman" charset="0"/>
                <a:ea typeface="Times New Roman" charset="0"/>
                <a:cs typeface="Times New Roman" charset="0"/>
              </a:rPr>
              <a:t>Course </a:t>
            </a:r>
            <a:r>
              <a:rPr lang="en-US" sz="3200" b="1" dirty="0">
                <a:latin typeface="Times New Roman" charset="0"/>
                <a:ea typeface="Times New Roman" charset="0"/>
                <a:cs typeface="Times New Roman" charset="0"/>
              </a:rPr>
              <a:t>Difficulty Model</a:t>
            </a:r>
            <a:endParaRPr lang="en-US" sz="3200" dirty="0"/>
          </a:p>
        </p:txBody>
      </p:sp>
      <p:sp>
        <p:nvSpPr>
          <p:cNvPr id="8" name="Title 1"/>
          <p:cNvSpPr txBox="1">
            <a:spLocks/>
          </p:cNvSpPr>
          <p:nvPr/>
        </p:nvSpPr>
        <p:spPr>
          <a:xfrm>
            <a:off x="5030847" y="4090369"/>
            <a:ext cx="1754728" cy="405166"/>
          </a:xfrm>
          <a:prstGeom prst="rect">
            <a:avLst/>
          </a:prstGeom>
        </p:spPr>
        <p:txBody>
          <a:bodyPr vert="horz" lIns="68580" tIns="34290" rIns="68580" bIns="3429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b="1" dirty="0">
                <a:latin typeface="Times New Roman" charset="0"/>
                <a:ea typeface="Times New Roman" charset="0"/>
                <a:cs typeface="Times New Roman" charset="0"/>
              </a:rPr>
              <a:t>Courses</a:t>
            </a:r>
            <a:endParaRPr lang="en-US" sz="3300" dirty="0"/>
          </a:p>
        </p:txBody>
      </p:sp>
      <p:sp>
        <p:nvSpPr>
          <p:cNvPr id="9" name="Title 1"/>
          <p:cNvSpPr txBox="1">
            <a:spLocks/>
          </p:cNvSpPr>
          <p:nvPr/>
        </p:nvSpPr>
        <p:spPr>
          <a:xfrm>
            <a:off x="2062438" y="4097160"/>
            <a:ext cx="1754728" cy="405166"/>
          </a:xfrm>
          <a:prstGeom prst="rect">
            <a:avLst/>
          </a:prstGeom>
        </p:spPr>
        <p:txBody>
          <a:bodyPr vert="horz" lIns="68580" tIns="34290" rIns="68580" bIns="3429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b="1" dirty="0">
                <a:latin typeface="Times New Roman" charset="0"/>
                <a:ea typeface="Times New Roman" charset="0"/>
                <a:cs typeface="Times New Roman" charset="0"/>
              </a:rPr>
              <a:t>Students</a:t>
            </a:r>
            <a:endParaRPr lang="en-US" sz="3300" dirty="0"/>
          </a:p>
        </p:txBody>
      </p:sp>
      <mc:AlternateContent xmlns:mc="http://schemas.openxmlformats.org/markup-compatibility/2006">
        <mc:Choice xmlns:a14="http://schemas.microsoft.com/office/drawing/2010/main" Requires="a14">
          <p:sp>
            <p:nvSpPr>
              <p:cNvPr id="12" name="Title 1"/>
              <p:cNvSpPr txBox="1">
                <a:spLocks/>
              </p:cNvSpPr>
              <p:nvPr/>
            </p:nvSpPr>
            <p:spPr>
              <a:xfrm>
                <a:off x="1656253" y="1206926"/>
                <a:ext cx="5915025" cy="40516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Para xmlns:m="http://schemas.openxmlformats.org/officeDocument/2006/math">
                    <m:oMathParaPr>
                      <m:jc m:val="centerGroup"/>
                    </m:oMathParaPr>
                    <m:oMath xmlns:m="http://schemas.openxmlformats.org/officeDocument/2006/math">
                      <m:sSub>
                        <m:sSubPr>
                          <m:ctrlPr>
                            <a:rPr lang="en-US" sz="1600" i="1" smtClean="0"/>
                          </m:ctrlPr>
                        </m:sSubPr>
                        <m:e>
                          <m:r>
                            <a:rPr lang="en-US" sz="1600" i="1"/>
                            <m:t>𝐷</m:t>
                          </m:r>
                        </m:e>
                        <m:sub>
                          <m:r>
                            <a:rPr lang="en-US" sz="1600" i="1"/>
                            <m:t>𝑒</m:t>
                          </m:r>
                        </m:sub>
                      </m:sSub>
                      <m:r>
                        <a:rPr lang="en-US" sz="1600" i="1"/>
                        <m:t> ~</m:t>
                      </m:r>
                      <m:r>
                        <a:rPr lang="en-US" sz="1600" i="1">
                          <a:latin typeface="Cambria Math" charset="0"/>
                        </a:rPr>
                        <m:t>(</m:t>
                      </m:r>
                      <m:r>
                        <a:rPr lang="en-US" sz="1600" b="0" i="1" smtClean="0">
                          <a:latin typeface="Cambria Math" charset="0"/>
                        </a:rPr>
                        <m:t>5+</m:t>
                      </m:r>
                      <m:acc>
                        <m:accPr>
                          <m:chr m:val="̅"/>
                          <m:ctrlPr>
                            <a:rPr lang="en-US" sz="1600" i="1">
                              <a:latin typeface="Cambria Math" charset="0"/>
                            </a:rPr>
                          </m:ctrlPr>
                        </m:accPr>
                        <m:e>
                          <m:r>
                            <a:rPr lang="en-US" sz="1600" i="1">
                              <a:latin typeface="Cambria Math" charset="0"/>
                            </a:rPr>
                            <m:t>𝐶</m:t>
                          </m:r>
                        </m:e>
                      </m:acc>
                      <m:r>
                        <a:rPr lang="en-US" sz="1600" i="1">
                          <a:latin typeface="Cambria Math" charset="0"/>
                        </a:rPr>
                        <m:t>−</m:t>
                      </m:r>
                      <m:acc>
                        <m:accPr>
                          <m:chr m:val="̅"/>
                          <m:ctrlPr>
                            <a:rPr lang="en-US" sz="1600" i="1">
                              <a:latin typeface="Cambria Math" charset="0"/>
                            </a:rPr>
                          </m:ctrlPr>
                        </m:accPr>
                        <m:e>
                          <m:sSub>
                            <m:sSubPr>
                              <m:ctrlPr>
                                <a:rPr lang="en-US" sz="1600" i="1">
                                  <a:latin typeface="Cambria Math" charset="0"/>
                                </a:rPr>
                              </m:ctrlPr>
                            </m:sSubPr>
                            <m:e>
                              <m:r>
                                <a:rPr lang="en-US" sz="1600" i="1">
                                  <a:latin typeface="Cambria Math" charset="0"/>
                                </a:rPr>
                                <m:t>𝐺</m:t>
                              </m:r>
                            </m:e>
                            <m:sub>
                              <m:r>
                                <a:rPr lang="en-US" sz="1600" i="1">
                                  <a:latin typeface="Cambria Math" charset="0"/>
                                </a:rPr>
                                <m:t>𝑖</m:t>
                              </m:r>
                            </m:sub>
                          </m:sSub>
                        </m:e>
                      </m:acc>
                      <m:r>
                        <a:rPr lang="en-US" sz="1600" i="1">
                          <a:latin typeface="Cambria Math" charset="0"/>
                        </a:rPr>
                        <m:t>)</m:t>
                      </m:r>
                      <m:r>
                        <a:rPr lang="en-US" sz="1600" i="1">
                          <a:latin typeface="Cambria Math" charset="0"/>
                        </a:rPr>
                        <m:t>𝑣𝑎𝑟</m:t>
                      </m:r>
                      <m:r>
                        <a:rPr lang="en-US" sz="1600" i="1">
                          <a:latin typeface="Cambria Math" charset="0"/>
                        </a:rPr>
                        <m:t>(</m:t>
                      </m:r>
                      <m:sSub>
                        <m:sSubPr>
                          <m:ctrlPr>
                            <a:rPr lang="en-US" sz="1600" i="1">
                              <a:latin typeface="Cambria Math" charset="0"/>
                            </a:rPr>
                          </m:ctrlPr>
                        </m:sSubPr>
                        <m:e>
                          <m:r>
                            <a:rPr lang="en-US" sz="1600" i="1">
                              <a:latin typeface="Cambria Math" charset="0"/>
                            </a:rPr>
                            <m:t>𝐺</m:t>
                          </m:r>
                        </m:e>
                        <m:sub>
                          <m:r>
                            <a:rPr lang="en-US" sz="1600" i="1">
                              <a:latin typeface="Cambria Math" charset="0"/>
                            </a:rPr>
                            <m:t>𝑖</m:t>
                          </m:r>
                        </m:sub>
                      </m:sSub>
                      <m:r>
                        <a:rPr lang="en-US" sz="1600">
                          <a:latin typeface="Cambria Math" charset="0"/>
                        </a:rPr>
                        <m:t>)</m:t>
                      </m:r>
                    </m:oMath>
                  </m:oMathPara>
                </a14:m>
                <a:endParaRPr lang="en-US" sz="1600" dirty="0"/>
              </a:p>
            </p:txBody>
          </p:sp>
        </mc:Choice>
        <mc:Fallback>
          <p:sp>
            <p:nvSpPr>
              <p:cNvPr id="12" name="Title 1"/>
              <p:cNvSpPr txBox="1">
                <a:spLocks noRot="1" noChangeAspect="1" noMove="1" noResize="1" noEditPoints="1" noAdjustHandles="1" noChangeArrowheads="1" noChangeShapeType="1" noTextEdit="1"/>
              </p:cNvSpPr>
              <p:nvPr/>
            </p:nvSpPr>
            <p:spPr>
              <a:xfrm>
                <a:off x="1656253" y="1206926"/>
                <a:ext cx="5915025" cy="405166"/>
              </a:xfrm>
              <a:prstGeom prst="rect">
                <a:avLst/>
              </a:prstGeom>
              <a:blipFill rotWithShape="0">
                <a:blip r:embed="rId2"/>
                <a:stretch>
                  <a:fillRect t="-66667" b="-87879"/>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107" y="2832068"/>
            <a:ext cx="2537876" cy="12590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125" y="2832067"/>
            <a:ext cx="2624734" cy="1281014"/>
          </a:xfrm>
          <a:prstGeom prst="rect">
            <a:avLst/>
          </a:prstGeom>
        </p:spPr>
      </p:pic>
      <p:sp>
        <p:nvSpPr>
          <p:cNvPr id="13" name="TextBox 12"/>
          <p:cNvSpPr txBox="1"/>
          <p:nvPr/>
        </p:nvSpPr>
        <p:spPr>
          <a:xfrm>
            <a:off x="5443089" y="3854836"/>
            <a:ext cx="930244" cy="230832"/>
          </a:xfrm>
          <a:prstGeom prst="rect">
            <a:avLst/>
          </a:prstGeom>
          <a:noFill/>
        </p:spPr>
        <p:txBody>
          <a:bodyPr wrap="square" rtlCol="0">
            <a:spAutoFit/>
          </a:bodyPr>
          <a:lstStyle/>
          <a:p>
            <a:r>
              <a:rPr lang="en-US" sz="900" dirty="0"/>
              <a:t>Math_141</a:t>
            </a:r>
          </a:p>
        </p:txBody>
      </p:sp>
      <p:sp>
        <p:nvSpPr>
          <p:cNvPr id="14" name="TextBox 13"/>
          <p:cNvSpPr txBox="1"/>
          <p:nvPr/>
        </p:nvSpPr>
        <p:spPr>
          <a:xfrm>
            <a:off x="6114177" y="3844482"/>
            <a:ext cx="930244" cy="230832"/>
          </a:xfrm>
          <a:prstGeom prst="rect">
            <a:avLst/>
          </a:prstGeom>
          <a:noFill/>
        </p:spPr>
        <p:txBody>
          <a:bodyPr wrap="square" rtlCol="0">
            <a:spAutoFit/>
          </a:bodyPr>
          <a:lstStyle/>
          <a:p>
            <a:r>
              <a:rPr lang="en-US" sz="900" dirty="0"/>
              <a:t>Chem_110</a:t>
            </a:r>
          </a:p>
        </p:txBody>
      </p:sp>
      <p:sp>
        <p:nvSpPr>
          <p:cNvPr id="15" name="TextBox 14"/>
          <p:cNvSpPr txBox="1"/>
          <p:nvPr/>
        </p:nvSpPr>
        <p:spPr>
          <a:xfrm>
            <a:off x="6798843" y="3850144"/>
            <a:ext cx="930244" cy="230832"/>
          </a:xfrm>
          <a:prstGeom prst="rect">
            <a:avLst/>
          </a:prstGeom>
          <a:noFill/>
        </p:spPr>
        <p:txBody>
          <a:bodyPr wrap="square" rtlCol="0">
            <a:spAutoFit/>
          </a:bodyPr>
          <a:lstStyle/>
          <a:p>
            <a:r>
              <a:rPr lang="en-US" sz="900"/>
              <a:t>ACCTG_200</a:t>
            </a:r>
            <a:endParaRPr lang="en-US" sz="900" dirty="0"/>
          </a:p>
        </p:txBody>
      </p:sp>
      <p:sp>
        <p:nvSpPr>
          <p:cNvPr id="16" name="TextBox 15"/>
          <p:cNvSpPr txBox="1"/>
          <p:nvPr/>
        </p:nvSpPr>
        <p:spPr>
          <a:xfrm>
            <a:off x="4726736" y="3855804"/>
            <a:ext cx="930244" cy="230832"/>
          </a:xfrm>
          <a:prstGeom prst="rect">
            <a:avLst/>
          </a:prstGeom>
          <a:noFill/>
        </p:spPr>
        <p:txBody>
          <a:bodyPr wrap="square" rtlCol="0">
            <a:spAutoFit/>
          </a:bodyPr>
          <a:lstStyle/>
          <a:p>
            <a:r>
              <a:rPr lang="en-US" sz="900" dirty="0"/>
              <a:t>KINS_077</a:t>
            </a:r>
          </a:p>
        </p:txBody>
      </p:sp>
      <mc:AlternateContent xmlns:mc="http://schemas.openxmlformats.org/markup-compatibility/2006">
        <mc:Choice xmlns:a14="http://schemas.microsoft.com/office/drawing/2010/main" Requires="a14">
          <p:sp>
            <p:nvSpPr>
              <p:cNvPr id="4" name="Rectangle 3"/>
              <p:cNvSpPr/>
              <p:nvPr/>
            </p:nvSpPr>
            <p:spPr>
              <a:xfrm>
                <a:off x="2952861" y="1679785"/>
                <a:ext cx="3142142" cy="30777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mtClean="0">
                              <a:latin typeface="Cambria Math" charset="0"/>
                            </a:rPr>
                          </m:ctrlPr>
                        </m:sSubPr>
                        <m:e>
                          <m:r>
                            <a:rPr lang="en-US" i="1">
                              <a:latin typeface="Cambria Math" charset="0"/>
                            </a:rPr>
                            <m:t>𝐷</m:t>
                          </m:r>
                        </m:e>
                        <m:sub>
                          <m:r>
                            <a:rPr lang="en-US" i="1">
                              <a:latin typeface="Cambria Math" charset="0"/>
                            </a:rPr>
                            <m:t>𝑒</m:t>
                          </m:r>
                        </m:sub>
                      </m:sSub>
                      <m:r>
                        <a:rPr lang="en-US">
                          <a:latin typeface="Cambria Math" charset="0"/>
                        </a:rPr>
                        <m:t>=</m:t>
                      </m:r>
                      <m:r>
                        <a:rPr lang="en-US" i="1">
                          <a:latin typeface="Cambria Math" charset="0"/>
                        </a:rPr>
                        <m:t>𝑒𝑓𝑓𝑒𝑐𝑡𝑖𝑣𝑒</m:t>
                      </m:r>
                      <m:r>
                        <a:rPr lang="en-US">
                          <a:latin typeface="Cambria Math" charset="0"/>
                        </a:rPr>
                        <m:t> </m:t>
                      </m:r>
                      <m:r>
                        <a:rPr lang="en-US" i="1">
                          <a:latin typeface="Cambria Math" charset="0"/>
                        </a:rPr>
                        <m:t>𝑑𝑖𝑓𝑓𝑖𝑐𝑢𝑙𝑡𝑦</m:t>
                      </m:r>
                      <m:r>
                        <a:rPr lang="en-US">
                          <a:latin typeface="Cambria Math" charset="0"/>
                        </a:rPr>
                        <m:t> </m:t>
                      </m:r>
                      <m:r>
                        <a:rPr lang="en-US" i="1">
                          <a:latin typeface="Cambria Math" charset="0"/>
                        </a:rPr>
                        <m:t>𝑜𝑓</m:t>
                      </m:r>
                      <m:r>
                        <a:rPr lang="en-US">
                          <a:latin typeface="Cambria Math" charset="0"/>
                        </a:rPr>
                        <m:t> </m:t>
                      </m:r>
                      <m:r>
                        <a:rPr lang="en-US" b="0" i="1" smtClean="0">
                          <a:latin typeface="Cambria Math" charset="0"/>
                        </a:rPr>
                        <m:t>𝑐𝑜𝑢𝑟𝑠𝑒</m:t>
                      </m:r>
                    </m:oMath>
                  </m:oMathPara>
                </a14:m>
                <a:endParaRPr lang="en-US" dirty="0"/>
              </a:p>
            </p:txBody>
          </p:sp>
        </mc:Choice>
        <mc:Fallback>
          <p:sp>
            <p:nvSpPr>
              <p:cNvPr id="4" name="Rectangle 3"/>
              <p:cNvSpPr>
                <a:spLocks noRot="1" noChangeAspect="1" noMove="1" noResize="1" noEditPoints="1" noAdjustHandles="1" noChangeArrowheads="1" noChangeShapeType="1" noTextEdit="1"/>
              </p:cNvSpPr>
              <p:nvPr/>
            </p:nvSpPr>
            <p:spPr>
              <a:xfrm>
                <a:off x="2952861" y="1679785"/>
                <a:ext cx="3142142" cy="307777"/>
              </a:xfrm>
              <a:prstGeom prst="rect">
                <a:avLst/>
              </a:prstGeom>
              <a:blipFill rotWithShape="0">
                <a:blip r:embed="rId5"/>
                <a:stretch>
                  <a:fillRect t="-84000" b="-1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2880582" y="2026198"/>
                <a:ext cx="3643690" cy="30777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b="0" i="1" smtClean="0">
                          <a:latin typeface="Cambria Math" charset="0"/>
                        </a:rPr>
                        <m:t>𝐶</m:t>
                      </m:r>
                      <m:r>
                        <a:rPr lang="en-US">
                          <a:latin typeface="Cambria Math" charset="0"/>
                        </a:rPr>
                        <m:t>=</m:t>
                      </m:r>
                      <m:r>
                        <a:rPr lang="en-US" b="0" i="1" smtClean="0">
                          <a:latin typeface="Cambria Math" charset="0"/>
                        </a:rPr>
                        <m:t>𝑐𝑢𝑚𝑢𝑙𝑎𝑡𝑖𝑣𝑒</m:t>
                      </m:r>
                      <m:r>
                        <a:rPr lang="en-US" b="0" i="1" smtClean="0">
                          <a:latin typeface="Cambria Math" charset="0"/>
                        </a:rPr>
                        <m:t> </m:t>
                      </m:r>
                      <m:r>
                        <a:rPr lang="en-US" b="0" i="1" smtClean="0">
                          <a:latin typeface="Cambria Math" charset="0"/>
                        </a:rPr>
                        <m:t>𝑔𝑝𝑎</m:t>
                      </m:r>
                      <m:r>
                        <a:rPr lang="en-US" b="0" i="1" smtClean="0">
                          <a:latin typeface="Cambria Math" charset="0"/>
                        </a:rPr>
                        <m:t> </m:t>
                      </m:r>
                      <m:r>
                        <a:rPr lang="en-US" b="0" i="1" smtClean="0">
                          <a:latin typeface="Cambria Math" charset="0"/>
                        </a:rPr>
                        <m:t>𝑜𝑓</m:t>
                      </m:r>
                      <m:r>
                        <a:rPr lang="en-US" b="0" i="1" smtClean="0">
                          <a:latin typeface="Cambria Math" charset="0"/>
                        </a:rPr>
                        <m:t> </m:t>
                      </m:r>
                      <m:r>
                        <a:rPr lang="en-US" b="0" i="1" smtClean="0">
                          <a:latin typeface="Cambria Math" charset="0"/>
                        </a:rPr>
                        <m:t>𝑠𝑡𝑢𝑑𝑒𝑛𝑡𝑠</m:t>
                      </m:r>
                      <m:r>
                        <a:rPr lang="en-US" b="0" i="1" smtClean="0">
                          <a:latin typeface="Cambria Math" charset="0"/>
                        </a:rPr>
                        <m:t> </m:t>
                      </m:r>
                      <m:r>
                        <a:rPr lang="en-US" b="0" i="1" smtClean="0">
                          <a:latin typeface="Cambria Math" charset="0"/>
                        </a:rPr>
                        <m:t>𝑖𝑛𝑐𝑜𝑚𝑖𝑛𝑔</m:t>
                      </m:r>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2880582" y="2026198"/>
                <a:ext cx="3643690" cy="307777"/>
              </a:xfrm>
              <a:prstGeom prst="rect">
                <a:avLst/>
              </a:prstGeom>
              <a:blipFill rotWithShape="0">
                <a:blip r:embed="rId6"/>
                <a:stretch>
                  <a:fillRect t="-80392" b="-1078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3122065" y="2362874"/>
                <a:ext cx="3104119" cy="30777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i="1">
                              <a:latin typeface="Cambria Math" charset="0"/>
                            </a:rPr>
                            <m:t>𝐺</m:t>
                          </m:r>
                        </m:e>
                        <m:sub>
                          <m:r>
                            <a:rPr lang="en-US" i="1">
                              <a:latin typeface="Cambria Math" charset="0"/>
                            </a:rPr>
                            <m:t>𝑖</m:t>
                          </m:r>
                        </m:sub>
                      </m:sSub>
                      <m:r>
                        <a:rPr lang="en-US">
                          <a:latin typeface="Cambria Math" charset="0"/>
                        </a:rPr>
                        <m:t>=</m:t>
                      </m:r>
                      <m:r>
                        <a:rPr lang="en-US" b="0" i="1" smtClean="0">
                          <a:latin typeface="Cambria Math" charset="0"/>
                        </a:rPr>
                        <m:t>𝑔𝑟𝑎𝑑𝑒</m:t>
                      </m:r>
                      <m:r>
                        <a:rPr lang="en-US" b="0" i="1" smtClean="0">
                          <a:latin typeface="Cambria Math" charset="0"/>
                        </a:rPr>
                        <m:t> </m:t>
                      </m:r>
                      <m:r>
                        <a:rPr lang="en-US" b="0" i="1" smtClean="0">
                          <a:latin typeface="Cambria Math" charset="0"/>
                        </a:rPr>
                        <m:t>𝑒𝑎𝑟𝑛𝑒𝑑</m:t>
                      </m:r>
                      <m:r>
                        <a:rPr lang="en-US" b="0" i="1" smtClean="0">
                          <a:latin typeface="Cambria Math" charset="0"/>
                        </a:rPr>
                        <m:t> </m:t>
                      </m:r>
                      <m:r>
                        <a:rPr lang="en-US" b="0" i="1" smtClean="0">
                          <a:latin typeface="Cambria Math" charset="0"/>
                        </a:rPr>
                        <m:t>𝑖𝑛</m:t>
                      </m:r>
                      <m:r>
                        <a:rPr lang="en-US" b="0" i="1" smtClean="0">
                          <a:latin typeface="Cambria Math" charset="0"/>
                        </a:rPr>
                        <m:t> </m:t>
                      </m:r>
                      <m:r>
                        <a:rPr lang="en-US" b="0" i="1" smtClean="0">
                          <a:latin typeface="Cambria Math" charset="0"/>
                        </a:rPr>
                        <m:t>𝑡h𝑒</m:t>
                      </m:r>
                      <m:r>
                        <a:rPr lang="en-US" b="0" i="1" smtClean="0">
                          <a:latin typeface="Cambria Math" charset="0"/>
                        </a:rPr>
                        <m:t> </m:t>
                      </m:r>
                      <m:r>
                        <a:rPr lang="en-US" b="0" i="1" smtClean="0">
                          <a:latin typeface="Cambria Math" charset="0"/>
                        </a:rPr>
                        <m:t>𝑖𝑡h</m:t>
                      </m:r>
                      <m:r>
                        <a:rPr lang="en-US" b="0" i="1" smtClean="0">
                          <a:latin typeface="Cambria Math" charset="0"/>
                        </a:rPr>
                        <m:t> </m:t>
                      </m:r>
                      <m:r>
                        <a:rPr lang="en-US" b="0" i="1" smtClean="0">
                          <a:latin typeface="Cambria Math" charset="0"/>
                        </a:rPr>
                        <m:t>𝑐𝑜𝑢𝑟𝑠𝑒</m:t>
                      </m:r>
                    </m:oMath>
                  </m:oMathPara>
                </a14:m>
                <a:endParaRPr lang="en-US" dirty="0"/>
              </a:p>
            </p:txBody>
          </p:sp>
        </mc:Choice>
        <mc:Fallback>
          <p:sp>
            <p:nvSpPr>
              <p:cNvPr id="17" name="Rectangle 16"/>
              <p:cNvSpPr>
                <a:spLocks noRot="1" noChangeAspect="1" noMove="1" noResize="1" noEditPoints="1" noAdjustHandles="1" noChangeArrowheads="1" noChangeShapeType="1" noTextEdit="1"/>
              </p:cNvSpPr>
              <p:nvPr/>
            </p:nvSpPr>
            <p:spPr>
              <a:xfrm>
                <a:off x="3122065" y="2362874"/>
                <a:ext cx="3104119" cy="307777"/>
              </a:xfrm>
              <a:prstGeom prst="rect">
                <a:avLst/>
              </a:prstGeom>
              <a:blipFill rotWithShape="0">
                <a:blip r:embed="rId7"/>
                <a:stretch>
                  <a:fillRect t="-84000" b="-110000"/>
                </a:stretch>
              </a:blipFill>
            </p:spPr>
            <p:txBody>
              <a:bodyPr/>
              <a:lstStyle/>
              <a:p>
                <a:r>
                  <a:rPr lang="en-US">
                    <a:noFill/>
                  </a:rPr>
                  <a:t> </a:t>
                </a:r>
              </a:p>
            </p:txBody>
          </p:sp>
        </mc:Fallback>
      </mc:AlternateContent>
    </p:spTree>
    <p:extLst>
      <p:ext uri="{BB962C8B-B14F-4D97-AF65-F5344CB8AC3E}">
        <p14:creationId xmlns:p14="http://schemas.microsoft.com/office/powerpoint/2010/main" val="1291926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1323" y="434110"/>
            <a:ext cx="8251546" cy="405166"/>
          </a:xfrm>
        </p:spPr>
        <p:txBody>
          <a:bodyPr>
            <a:noAutofit/>
          </a:bodyPr>
          <a:lstStyle/>
          <a:p>
            <a:pPr algn="ctr"/>
            <a:r>
              <a:rPr lang="en-US" sz="3200" b="1" dirty="0" smtClean="0">
                <a:latin typeface="Times New Roman" charset="0"/>
                <a:ea typeface="Times New Roman" charset="0"/>
                <a:cs typeface="Times New Roman" charset="0"/>
              </a:rPr>
              <a:t>Total Credits vs Effective Schedule Difficulty</a:t>
            </a: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136" y="559105"/>
            <a:ext cx="4430776" cy="4430776"/>
          </a:xfrm>
          <a:prstGeom prst="rect">
            <a:avLst/>
          </a:prstGeom>
        </p:spPr>
      </p:pic>
    </p:spTree>
    <p:extLst>
      <p:ext uri="{BB962C8B-B14F-4D97-AF65-F5344CB8AC3E}">
        <p14:creationId xmlns:p14="http://schemas.microsoft.com/office/powerpoint/2010/main" val="1516638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Shape 289" descr="Artboard 2.png"/>
          <p:cNvPicPr preferRelativeResize="0"/>
          <p:nvPr/>
        </p:nvPicPr>
        <p:blipFill>
          <a:blip r:embed="rId3">
            <a:alphaModFix/>
          </a:blip>
          <a:stretch>
            <a:fillRect/>
          </a:stretch>
        </p:blipFill>
        <p:spPr>
          <a:xfrm>
            <a:off x="72034" y="0"/>
            <a:ext cx="9144000" cy="5143500"/>
          </a:xfrm>
          <a:prstGeom prst="rect">
            <a:avLst/>
          </a:prstGeom>
          <a:noFill/>
          <a:ln>
            <a:noFill/>
          </a:ln>
        </p:spPr>
      </p:pic>
      <p:sp>
        <p:nvSpPr>
          <p:cNvPr id="14" name="Shape 290"/>
          <p:cNvSpPr txBox="1">
            <a:spLocks noGrp="1"/>
          </p:cNvSpPr>
          <p:nvPr>
            <p:ph type="title"/>
          </p:nvPr>
        </p:nvSpPr>
        <p:spPr>
          <a:xfrm>
            <a:off x="311700" y="327983"/>
            <a:ext cx="8520600" cy="572700"/>
          </a:xfrm>
          <a:prstGeom prst="rect">
            <a:avLst/>
          </a:prstGeom>
        </p:spPr>
        <p:txBody>
          <a:bodyPr lIns="91425" tIns="91425" rIns="91425" bIns="91425" anchor="t" anchorCtr="0">
            <a:noAutofit/>
          </a:bodyPr>
          <a:lstStyle/>
          <a:p>
            <a:pPr lvl="0" algn="ctr">
              <a:spcBef>
                <a:spcPts val="0"/>
              </a:spcBef>
              <a:buNone/>
            </a:pPr>
            <a:r>
              <a:rPr lang="en-US" dirty="0" err="1" smtClean="0">
                <a:solidFill>
                  <a:srgbClr val="FFFFFF"/>
                </a:solidFill>
              </a:rPr>
              <a:t>XGBoost</a:t>
            </a:r>
            <a:r>
              <a:rPr lang="en-US" dirty="0" smtClean="0">
                <a:solidFill>
                  <a:srgbClr val="FFFFFF"/>
                </a:solidFill>
              </a:rPr>
              <a:t>: Machine Learning Model</a:t>
            </a:r>
            <a:endParaRPr lang="en" dirty="0">
              <a:solidFill>
                <a:srgbClr val="FFFFFF"/>
              </a:solidFill>
            </a:endParaRPr>
          </a:p>
        </p:txBody>
      </p:sp>
      <p:sp>
        <p:nvSpPr>
          <p:cNvPr id="20" name="TextBox 19"/>
          <p:cNvSpPr txBox="1"/>
          <p:nvPr/>
        </p:nvSpPr>
        <p:spPr>
          <a:xfrm>
            <a:off x="819302" y="1492301"/>
            <a:ext cx="7505396" cy="1969770"/>
          </a:xfrm>
          <a:prstGeom prst="rect">
            <a:avLst/>
          </a:prstGeom>
          <a:noFill/>
        </p:spPr>
        <p:txBody>
          <a:bodyPr wrap="square" rtlCol="0">
            <a:spAutoFit/>
          </a:bodyPr>
          <a:lstStyle/>
          <a:p>
            <a:pPr marL="285750" indent="-285750">
              <a:buFont typeface="Arial" charset="0"/>
              <a:buChar char="•"/>
            </a:pPr>
            <a:r>
              <a:rPr lang="en-US" sz="1800" dirty="0" smtClean="0">
                <a:solidFill>
                  <a:schemeClr val="bg1"/>
                </a:solidFill>
              </a:rPr>
              <a:t>Gradient Boosted Tree Algorithm, ~1,500-2,000 decision trees</a:t>
            </a:r>
          </a:p>
          <a:p>
            <a:pPr marL="285750" indent="-285750">
              <a:buFont typeface="Arial" charset="0"/>
              <a:buChar char="•"/>
            </a:pPr>
            <a:endParaRPr lang="en-US" sz="1800" dirty="0">
              <a:solidFill>
                <a:schemeClr val="bg1"/>
              </a:solidFill>
            </a:endParaRPr>
          </a:p>
          <a:p>
            <a:pPr marL="285750" indent="-285750">
              <a:buFont typeface="Arial" charset="0"/>
              <a:buChar char="•"/>
            </a:pPr>
            <a:r>
              <a:rPr lang="en-US" sz="1800" dirty="0" smtClean="0">
                <a:solidFill>
                  <a:schemeClr val="bg1"/>
                </a:solidFill>
              </a:rPr>
              <a:t>Objective function: GPA= Linear Regression, WD= Logistic Regression</a:t>
            </a:r>
          </a:p>
          <a:p>
            <a:pPr marL="285750" indent="-285750">
              <a:buFont typeface="Arial" charset="0"/>
              <a:buChar char="•"/>
            </a:pPr>
            <a:endParaRPr lang="en-US" sz="1800" dirty="0">
              <a:solidFill>
                <a:schemeClr val="bg1"/>
              </a:solidFill>
            </a:endParaRPr>
          </a:p>
          <a:p>
            <a:pPr marL="285750" indent="-285750">
              <a:buFont typeface="Arial" charset="0"/>
              <a:buChar char="•"/>
            </a:pPr>
            <a:r>
              <a:rPr lang="en-US" sz="1800" dirty="0" smtClean="0">
                <a:solidFill>
                  <a:schemeClr val="bg1"/>
                </a:solidFill>
              </a:rPr>
              <a:t>Evaluation Metric: </a:t>
            </a:r>
            <a:r>
              <a:rPr lang="en-US" sz="1800" dirty="0">
                <a:solidFill>
                  <a:schemeClr val="bg1"/>
                </a:solidFill>
              </a:rPr>
              <a:t>GPA= </a:t>
            </a:r>
            <a:r>
              <a:rPr lang="en-US" sz="1800" dirty="0" smtClean="0">
                <a:solidFill>
                  <a:schemeClr val="bg1"/>
                </a:solidFill>
              </a:rPr>
              <a:t>Root Mean Squared Error, </a:t>
            </a:r>
            <a:r>
              <a:rPr lang="en-US" sz="1800" dirty="0">
                <a:solidFill>
                  <a:schemeClr val="bg1"/>
                </a:solidFill>
              </a:rPr>
              <a:t>WD= </a:t>
            </a:r>
            <a:r>
              <a:rPr lang="en-US" sz="1800" dirty="0" smtClean="0">
                <a:solidFill>
                  <a:schemeClr val="bg1"/>
                </a:solidFill>
              </a:rPr>
              <a:t>Log loss</a:t>
            </a:r>
            <a:endParaRPr lang="en-US" sz="1800" dirty="0">
              <a:solidFill>
                <a:schemeClr val="bg1"/>
              </a:solidFill>
            </a:endParaRPr>
          </a:p>
          <a:p>
            <a:pPr marL="285750" indent="-285750">
              <a:buFont typeface="Arial" charset="0"/>
              <a:buChar cha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Shape 289" descr="Artboard 2.png"/>
          <p:cNvPicPr preferRelativeResize="0"/>
          <p:nvPr/>
        </p:nvPicPr>
        <p:blipFill>
          <a:blip r:embed="rId3">
            <a:alphaModFix/>
          </a:blip>
          <a:stretch>
            <a:fillRect/>
          </a:stretch>
        </p:blipFill>
        <p:spPr>
          <a:xfrm>
            <a:off x="72034" y="0"/>
            <a:ext cx="9144000" cy="5143500"/>
          </a:xfrm>
          <a:prstGeom prst="rect">
            <a:avLst/>
          </a:prstGeom>
          <a:noFill/>
          <a:ln>
            <a:noFill/>
          </a:ln>
        </p:spPr>
      </p:pic>
      <p:sp>
        <p:nvSpPr>
          <p:cNvPr id="14" name="Shape 290"/>
          <p:cNvSpPr txBox="1">
            <a:spLocks noGrp="1"/>
          </p:cNvSpPr>
          <p:nvPr>
            <p:ph type="title"/>
          </p:nvPr>
        </p:nvSpPr>
        <p:spPr>
          <a:xfrm>
            <a:off x="311700" y="327983"/>
            <a:ext cx="8520600" cy="572700"/>
          </a:xfrm>
          <a:prstGeom prst="rect">
            <a:avLst/>
          </a:prstGeom>
        </p:spPr>
        <p:txBody>
          <a:bodyPr lIns="91425" tIns="91425" rIns="91425" bIns="91425" anchor="t" anchorCtr="0">
            <a:noAutofit/>
          </a:bodyPr>
          <a:lstStyle/>
          <a:p>
            <a:pPr lvl="0" algn="ctr">
              <a:spcBef>
                <a:spcPts val="0"/>
              </a:spcBef>
              <a:buNone/>
            </a:pPr>
            <a:r>
              <a:rPr lang="en-US" smtClean="0">
                <a:solidFill>
                  <a:srgbClr val="FFFFFF"/>
                </a:solidFill>
              </a:rPr>
              <a:t>Forecast Model </a:t>
            </a:r>
            <a:r>
              <a:rPr lang="en-US" dirty="0">
                <a:solidFill>
                  <a:srgbClr val="FFFFFF"/>
                </a:solidFill>
              </a:rPr>
              <a:t>A</a:t>
            </a:r>
            <a:r>
              <a:rPr lang="en-US" dirty="0" smtClean="0">
                <a:solidFill>
                  <a:srgbClr val="FFFFFF"/>
                </a:solidFill>
              </a:rPr>
              <a:t>ccuracy</a:t>
            </a:r>
            <a:endParaRPr lang="en" dirty="0">
              <a:solidFill>
                <a:srgbClr val="FFFFFF"/>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8374" y="900683"/>
            <a:ext cx="4211320" cy="4211320"/>
          </a:xfrm>
          <a:prstGeom prst="rect">
            <a:avLst/>
          </a:prstGeom>
        </p:spPr>
      </p:pic>
      <p:sp>
        <p:nvSpPr>
          <p:cNvPr id="8" name="TextBox 7"/>
          <p:cNvSpPr txBox="1"/>
          <p:nvPr/>
        </p:nvSpPr>
        <p:spPr>
          <a:xfrm>
            <a:off x="4644034" y="4142553"/>
            <a:ext cx="672999" cy="307777"/>
          </a:xfrm>
          <a:prstGeom prst="rect">
            <a:avLst/>
          </a:prstGeom>
          <a:noFill/>
        </p:spPr>
        <p:txBody>
          <a:bodyPr wrap="square" rtlCol="0">
            <a:spAutoFit/>
          </a:bodyPr>
          <a:lstStyle/>
          <a:p>
            <a:r>
              <a:rPr lang="en-US" dirty="0" smtClean="0"/>
              <a:t>62%</a:t>
            </a:r>
            <a:endParaRPr lang="en-US" dirty="0"/>
          </a:p>
        </p:txBody>
      </p:sp>
      <p:cxnSp>
        <p:nvCxnSpPr>
          <p:cNvPr id="10" name="Straight Connector 9"/>
          <p:cNvCxnSpPr/>
          <p:nvPr/>
        </p:nvCxnSpPr>
        <p:spPr>
          <a:xfrm>
            <a:off x="4644034" y="3752698"/>
            <a:ext cx="7315" cy="8034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112101" y="3350362"/>
            <a:ext cx="1224" cy="12057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783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Shape 289" descr="Artboard 2.png"/>
          <p:cNvPicPr preferRelativeResize="0"/>
          <p:nvPr/>
        </p:nvPicPr>
        <p:blipFill>
          <a:blip r:embed="rId3">
            <a:alphaModFix/>
          </a:blip>
          <a:stretch>
            <a:fillRect/>
          </a:stretch>
        </p:blipFill>
        <p:spPr>
          <a:xfrm>
            <a:off x="72034" y="0"/>
            <a:ext cx="9144000" cy="5143500"/>
          </a:xfrm>
          <a:prstGeom prst="rect">
            <a:avLst/>
          </a:prstGeom>
          <a:noFill/>
          <a:ln>
            <a:noFill/>
          </a:ln>
        </p:spPr>
      </p:pic>
      <p:sp>
        <p:nvSpPr>
          <p:cNvPr id="14" name="Shape 290"/>
          <p:cNvSpPr txBox="1">
            <a:spLocks noGrp="1"/>
          </p:cNvSpPr>
          <p:nvPr>
            <p:ph type="title"/>
          </p:nvPr>
        </p:nvSpPr>
        <p:spPr>
          <a:xfrm>
            <a:off x="311700" y="327983"/>
            <a:ext cx="8520600" cy="572700"/>
          </a:xfrm>
          <a:prstGeom prst="rect">
            <a:avLst/>
          </a:prstGeom>
        </p:spPr>
        <p:txBody>
          <a:bodyPr lIns="91425" tIns="91425" rIns="91425" bIns="91425" anchor="t" anchorCtr="0">
            <a:noAutofit/>
          </a:bodyPr>
          <a:lstStyle/>
          <a:p>
            <a:pPr lvl="0" algn="ctr">
              <a:spcBef>
                <a:spcPts val="0"/>
              </a:spcBef>
              <a:buNone/>
            </a:pPr>
            <a:r>
              <a:rPr lang="en-US" smtClean="0">
                <a:solidFill>
                  <a:srgbClr val="FFFFFF"/>
                </a:solidFill>
              </a:rPr>
              <a:t>Forecast Model </a:t>
            </a:r>
            <a:r>
              <a:rPr lang="en-US" dirty="0">
                <a:solidFill>
                  <a:srgbClr val="FFFFFF"/>
                </a:solidFill>
              </a:rPr>
              <a:t>A</a:t>
            </a:r>
            <a:r>
              <a:rPr lang="en-US" dirty="0" smtClean="0">
                <a:solidFill>
                  <a:srgbClr val="FFFFFF"/>
                </a:solidFill>
              </a:rPr>
              <a:t>ccuracy</a:t>
            </a:r>
            <a:endParaRPr lang="en" dirty="0">
              <a:solidFill>
                <a:srgbClr val="FFFFFF"/>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8374" y="900683"/>
            <a:ext cx="4211320" cy="4211320"/>
          </a:xfrm>
          <a:prstGeom prst="rect">
            <a:avLst/>
          </a:prstGeom>
        </p:spPr>
      </p:pic>
      <p:sp>
        <p:nvSpPr>
          <p:cNvPr id="8" name="TextBox 7"/>
          <p:cNvSpPr txBox="1"/>
          <p:nvPr/>
        </p:nvSpPr>
        <p:spPr>
          <a:xfrm>
            <a:off x="4644034" y="4142553"/>
            <a:ext cx="672999" cy="307777"/>
          </a:xfrm>
          <a:prstGeom prst="rect">
            <a:avLst/>
          </a:prstGeom>
          <a:noFill/>
        </p:spPr>
        <p:txBody>
          <a:bodyPr wrap="square" rtlCol="0">
            <a:spAutoFit/>
          </a:bodyPr>
          <a:lstStyle/>
          <a:p>
            <a:r>
              <a:rPr lang="en-US" smtClean="0"/>
              <a:t>84%</a:t>
            </a:r>
            <a:endParaRPr lang="en-US"/>
          </a:p>
        </p:txBody>
      </p:sp>
      <p:cxnSp>
        <p:nvCxnSpPr>
          <p:cNvPr id="10" name="Straight Connector 9"/>
          <p:cNvCxnSpPr/>
          <p:nvPr/>
        </p:nvCxnSpPr>
        <p:spPr>
          <a:xfrm>
            <a:off x="4447639" y="4052621"/>
            <a:ext cx="7315" cy="519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02296" y="4058718"/>
            <a:ext cx="7315" cy="519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562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data_science.png"/>
          <p:cNvPicPr preferRelativeResize="0"/>
          <p:nvPr/>
        </p:nvPicPr>
        <p:blipFill>
          <a:blip r:embed="rId3">
            <a:alphaModFix/>
          </a:blip>
          <a:stretch>
            <a:fillRect/>
          </a:stretch>
        </p:blipFill>
        <p:spPr>
          <a:xfrm>
            <a:off x="0" y="0"/>
            <a:ext cx="9143998" cy="5419648"/>
          </a:xfrm>
          <a:prstGeom prst="rect">
            <a:avLst/>
          </a:prstGeom>
          <a:noFill/>
          <a:ln>
            <a:noFill/>
          </a:ln>
        </p:spPr>
      </p:pic>
      <p:sp>
        <p:nvSpPr>
          <p:cNvPr id="2" name="Rectangle 1"/>
          <p:cNvSpPr/>
          <p:nvPr/>
        </p:nvSpPr>
        <p:spPr>
          <a:xfrm>
            <a:off x="2" y="0"/>
            <a:ext cx="9143998" cy="3100710"/>
          </a:xfrm>
          <a:prstGeom prst="rect">
            <a:avLst/>
          </a:prstGeom>
          <a:solidFill>
            <a:srgbClr val="20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Shape 205"/>
          <p:cNvSpPr txBox="1"/>
          <p:nvPr/>
        </p:nvSpPr>
        <p:spPr>
          <a:xfrm>
            <a:off x="445061" y="461246"/>
            <a:ext cx="8504728" cy="1577945"/>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US" sz="3000" b="1" dirty="0" smtClean="0">
                <a:solidFill>
                  <a:schemeClr val="bg1"/>
                </a:solidFill>
                <a:latin typeface="Helvetica Neue"/>
                <a:ea typeface="Helvetica Neue"/>
                <a:cs typeface="Helvetica Neue"/>
                <a:sym typeface="Helvetica Neue"/>
              </a:rPr>
              <a:t>What if we used </a:t>
            </a:r>
            <a:r>
              <a:rPr lang="en-US" sz="3000" b="1" smtClean="0">
                <a:solidFill>
                  <a:schemeClr val="bg1"/>
                </a:solidFill>
                <a:latin typeface="Helvetica Neue"/>
                <a:ea typeface="Helvetica Neue"/>
                <a:cs typeface="Helvetica Neue"/>
                <a:sym typeface="Helvetica Neue"/>
              </a:rPr>
              <a:t>the latest statistical </a:t>
            </a:r>
            <a:r>
              <a:rPr lang="en-US" sz="3000" b="1" dirty="0" smtClean="0">
                <a:solidFill>
                  <a:schemeClr val="bg1"/>
                </a:solidFill>
                <a:latin typeface="Helvetica Neue"/>
                <a:ea typeface="Helvetica Neue"/>
                <a:cs typeface="Helvetica Neue"/>
                <a:sym typeface="Helvetica Neue"/>
              </a:rPr>
              <a:t>methods on institutional data to support the decision processes around learning?</a:t>
            </a:r>
            <a:endParaRPr lang="en" sz="3000" b="1" dirty="0">
              <a:solidFill>
                <a:schemeClr val="bg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002153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cxnSp>
        <p:nvCxnSpPr>
          <p:cNvPr id="3" name="Straight Connector 2"/>
          <p:cNvCxnSpPr/>
          <p:nvPr/>
        </p:nvCxnSpPr>
        <p:spPr>
          <a:xfrm>
            <a:off x="1609343" y="3240634"/>
            <a:ext cx="6466638" cy="0"/>
          </a:xfrm>
          <a:prstGeom prst="line">
            <a:avLst/>
          </a:prstGeom>
          <a:ln w="254000">
            <a:gradFill>
              <a:gsLst>
                <a:gs pos="0">
                  <a:srgbClr val="FF0000"/>
                </a:gs>
                <a:gs pos="52000">
                  <a:srgbClr val="FFC000"/>
                </a:gs>
                <a:gs pos="85000">
                  <a:srgbClr val="92D050"/>
                </a:gs>
                <a:gs pos="100000">
                  <a:srgbClr val="00B0F0"/>
                </a:gs>
              </a:gsLst>
              <a:lin ang="0" scaled="0"/>
            </a:gra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653235" y="2691993"/>
            <a:ext cx="1" cy="424282"/>
          </a:xfrm>
          <a:prstGeom prst="line">
            <a:avLst/>
          </a:prstGeom>
          <a:ln w="88900">
            <a:solidFill>
              <a:srgbClr val="FF0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038184" y="2691993"/>
            <a:ext cx="1" cy="424282"/>
          </a:xfrm>
          <a:prstGeom prst="line">
            <a:avLst/>
          </a:prstGeom>
          <a:ln w="88900">
            <a:solidFill>
              <a:srgbClr val="1BB5D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835345" y="2691993"/>
            <a:ext cx="1" cy="424282"/>
          </a:xfrm>
          <a:prstGeom prst="line">
            <a:avLst/>
          </a:prstGeom>
          <a:ln w="88900">
            <a:solidFill>
              <a:srgbClr val="FFB5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247946" y="2691993"/>
            <a:ext cx="1" cy="424282"/>
          </a:xfrm>
          <a:prstGeom prst="line">
            <a:avLst/>
          </a:prstGeom>
          <a:ln w="88900">
            <a:solidFill>
              <a:srgbClr val="FF5C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422743" y="2691993"/>
            <a:ext cx="1" cy="424282"/>
          </a:xfrm>
          <a:prstGeom prst="line">
            <a:avLst/>
          </a:prstGeom>
          <a:ln w="88900">
            <a:solidFill>
              <a:srgbClr val="B9CB3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64278" y="2230949"/>
            <a:ext cx="482803" cy="523220"/>
          </a:xfrm>
          <a:prstGeom prst="rect">
            <a:avLst/>
          </a:prstGeom>
          <a:noFill/>
        </p:spPr>
        <p:txBody>
          <a:bodyPr wrap="square" rtlCol="0">
            <a:spAutoFit/>
          </a:bodyPr>
          <a:lstStyle/>
          <a:p>
            <a:r>
              <a:rPr lang="en-US" sz="2800" b="1" dirty="0" smtClean="0">
                <a:solidFill>
                  <a:srgbClr val="FF0300"/>
                </a:solidFill>
              </a:rPr>
              <a:t>0</a:t>
            </a:r>
            <a:endParaRPr lang="en-US" sz="2800" b="1" dirty="0">
              <a:solidFill>
                <a:srgbClr val="FF0300"/>
              </a:solidFill>
            </a:endParaRPr>
          </a:p>
        </p:txBody>
      </p:sp>
      <p:sp>
        <p:nvSpPr>
          <p:cNvPr id="17" name="TextBox 16"/>
          <p:cNvSpPr txBox="1"/>
          <p:nvPr/>
        </p:nvSpPr>
        <p:spPr>
          <a:xfrm>
            <a:off x="2918764" y="2230949"/>
            <a:ext cx="702262" cy="523220"/>
          </a:xfrm>
          <a:prstGeom prst="rect">
            <a:avLst/>
          </a:prstGeom>
          <a:noFill/>
        </p:spPr>
        <p:txBody>
          <a:bodyPr wrap="square" rtlCol="0">
            <a:spAutoFit/>
          </a:bodyPr>
          <a:lstStyle/>
          <a:p>
            <a:r>
              <a:rPr lang="en-US" sz="2800" b="1" dirty="0" smtClean="0">
                <a:solidFill>
                  <a:srgbClr val="FF5A00"/>
                </a:solidFill>
              </a:rPr>
              <a:t>1.0</a:t>
            </a:r>
            <a:endParaRPr lang="en-US" sz="2800" b="1" dirty="0">
              <a:solidFill>
                <a:srgbClr val="FF5A00"/>
              </a:solidFill>
            </a:endParaRPr>
          </a:p>
        </p:txBody>
      </p:sp>
      <p:sp>
        <p:nvSpPr>
          <p:cNvPr id="18" name="TextBox 17"/>
          <p:cNvSpPr txBox="1"/>
          <p:nvPr/>
        </p:nvSpPr>
        <p:spPr>
          <a:xfrm>
            <a:off x="4508444" y="2238264"/>
            <a:ext cx="695024" cy="523220"/>
          </a:xfrm>
          <a:prstGeom prst="rect">
            <a:avLst/>
          </a:prstGeom>
          <a:noFill/>
        </p:spPr>
        <p:txBody>
          <a:bodyPr wrap="square" rtlCol="0">
            <a:spAutoFit/>
          </a:bodyPr>
          <a:lstStyle/>
          <a:p>
            <a:r>
              <a:rPr lang="en-US" sz="2800" b="1" dirty="0" smtClean="0">
                <a:solidFill>
                  <a:srgbClr val="FFB401"/>
                </a:solidFill>
              </a:rPr>
              <a:t>2.0</a:t>
            </a:r>
            <a:endParaRPr lang="en-US" sz="2800" b="1" dirty="0">
              <a:solidFill>
                <a:srgbClr val="FFB401"/>
              </a:solidFill>
            </a:endParaRPr>
          </a:p>
        </p:txBody>
      </p:sp>
      <p:cxnSp>
        <p:nvCxnSpPr>
          <p:cNvPr id="19" name="Straight Connector 18"/>
          <p:cNvCxnSpPr/>
          <p:nvPr/>
        </p:nvCxnSpPr>
        <p:spPr>
          <a:xfrm flipH="1">
            <a:off x="5355884" y="2691993"/>
            <a:ext cx="1" cy="424282"/>
          </a:xfrm>
          <a:prstGeom prst="line">
            <a:avLst/>
          </a:prstGeom>
          <a:ln w="88900">
            <a:solidFill>
              <a:srgbClr val="EDC30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876425" y="2691993"/>
            <a:ext cx="1" cy="424282"/>
          </a:xfrm>
          <a:prstGeom prst="line">
            <a:avLst/>
          </a:prstGeom>
          <a:ln w="88900">
            <a:solidFill>
              <a:srgbClr val="D7C61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964006" y="2691993"/>
            <a:ext cx="1" cy="424282"/>
          </a:xfrm>
          <a:prstGeom prst="line">
            <a:avLst/>
          </a:prstGeom>
          <a:ln w="88900">
            <a:solidFill>
              <a:srgbClr val="9ECF4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484547" y="2691993"/>
            <a:ext cx="1" cy="424282"/>
          </a:xfrm>
          <a:prstGeom prst="line">
            <a:avLst/>
          </a:prstGeom>
          <a:ln w="88900">
            <a:solidFill>
              <a:srgbClr val="68C87C"/>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18185" y="2230949"/>
            <a:ext cx="741197" cy="523220"/>
          </a:xfrm>
          <a:prstGeom prst="rect">
            <a:avLst/>
          </a:prstGeom>
          <a:noFill/>
        </p:spPr>
        <p:txBody>
          <a:bodyPr wrap="square" rtlCol="0">
            <a:spAutoFit/>
          </a:bodyPr>
          <a:lstStyle/>
          <a:p>
            <a:r>
              <a:rPr lang="en-US" sz="2800" b="1" dirty="0" smtClean="0">
                <a:solidFill>
                  <a:srgbClr val="EDC30D"/>
                </a:solidFill>
              </a:rPr>
              <a:t>2.3</a:t>
            </a:r>
            <a:endParaRPr lang="en-US" sz="2800" b="1" dirty="0">
              <a:solidFill>
                <a:srgbClr val="EDC30D"/>
              </a:solidFill>
            </a:endParaRPr>
          </a:p>
        </p:txBody>
      </p:sp>
      <p:sp>
        <p:nvSpPr>
          <p:cNvPr id="26" name="TextBox 25"/>
          <p:cNvSpPr txBox="1"/>
          <p:nvPr/>
        </p:nvSpPr>
        <p:spPr>
          <a:xfrm>
            <a:off x="6620209" y="2230949"/>
            <a:ext cx="741197" cy="523220"/>
          </a:xfrm>
          <a:prstGeom prst="rect">
            <a:avLst/>
          </a:prstGeom>
          <a:noFill/>
        </p:spPr>
        <p:txBody>
          <a:bodyPr wrap="square" rtlCol="0">
            <a:spAutoFit/>
          </a:bodyPr>
          <a:lstStyle/>
          <a:p>
            <a:r>
              <a:rPr lang="en-US" sz="2800" b="1" dirty="0" smtClean="0">
                <a:solidFill>
                  <a:srgbClr val="9ED046"/>
                </a:solidFill>
              </a:rPr>
              <a:t>3.3</a:t>
            </a:r>
            <a:endParaRPr lang="en-US" sz="2800" b="1" dirty="0">
              <a:solidFill>
                <a:srgbClr val="9ED046"/>
              </a:solidFill>
            </a:endParaRPr>
          </a:p>
        </p:txBody>
      </p:sp>
      <p:sp>
        <p:nvSpPr>
          <p:cNvPr id="27" name="TextBox 26"/>
          <p:cNvSpPr txBox="1"/>
          <p:nvPr/>
        </p:nvSpPr>
        <p:spPr>
          <a:xfrm>
            <a:off x="7137153" y="2230949"/>
            <a:ext cx="741197" cy="523220"/>
          </a:xfrm>
          <a:prstGeom prst="rect">
            <a:avLst/>
          </a:prstGeom>
          <a:noFill/>
        </p:spPr>
        <p:txBody>
          <a:bodyPr wrap="square" rtlCol="0">
            <a:spAutoFit/>
          </a:bodyPr>
          <a:lstStyle/>
          <a:p>
            <a:r>
              <a:rPr lang="en-US" sz="2800" b="1" dirty="0" smtClean="0">
                <a:solidFill>
                  <a:srgbClr val="67C97C"/>
                </a:solidFill>
              </a:rPr>
              <a:t>3.7</a:t>
            </a:r>
            <a:endParaRPr lang="en-US" sz="2800" b="1" dirty="0">
              <a:solidFill>
                <a:srgbClr val="67C97C"/>
              </a:solidFill>
            </a:endParaRPr>
          </a:p>
        </p:txBody>
      </p:sp>
      <p:sp>
        <p:nvSpPr>
          <p:cNvPr id="28" name="TextBox 27"/>
          <p:cNvSpPr txBox="1"/>
          <p:nvPr/>
        </p:nvSpPr>
        <p:spPr>
          <a:xfrm>
            <a:off x="5544877" y="2230949"/>
            <a:ext cx="741197" cy="523220"/>
          </a:xfrm>
          <a:prstGeom prst="rect">
            <a:avLst/>
          </a:prstGeom>
          <a:noFill/>
        </p:spPr>
        <p:txBody>
          <a:bodyPr wrap="square" rtlCol="0">
            <a:spAutoFit/>
          </a:bodyPr>
          <a:lstStyle/>
          <a:p>
            <a:r>
              <a:rPr lang="en-US" sz="2800" b="1" dirty="0" smtClean="0">
                <a:solidFill>
                  <a:srgbClr val="D8C61D"/>
                </a:solidFill>
              </a:rPr>
              <a:t>2.7</a:t>
            </a:r>
            <a:endParaRPr lang="en-US" sz="2800" b="1" dirty="0">
              <a:solidFill>
                <a:srgbClr val="D8C61D"/>
              </a:solidFill>
            </a:endParaRPr>
          </a:p>
        </p:txBody>
      </p:sp>
      <p:sp>
        <p:nvSpPr>
          <p:cNvPr id="29" name="TextBox 28"/>
          <p:cNvSpPr txBox="1"/>
          <p:nvPr/>
        </p:nvSpPr>
        <p:spPr>
          <a:xfrm>
            <a:off x="6081448" y="2230949"/>
            <a:ext cx="699585" cy="523220"/>
          </a:xfrm>
          <a:prstGeom prst="rect">
            <a:avLst/>
          </a:prstGeom>
          <a:noFill/>
        </p:spPr>
        <p:txBody>
          <a:bodyPr wrap="square" rtlCol="0">
            <a:spAutoFit/>
          </a:bodyPr>
          <a:lstStyle/>
          <a:p>
            <a:r>
              <a:rPr lang="en-US" sz="2800" b="1" dirty="0" smtClean="0">
                <a:solidFill>
                  <a:srgbClr val="BACC33"/>
                </a:solidFill>
              </a:rPr>
              <a:t>3.0</a:t>
            </a:r>
            <a:endParaRPr lang="en-US" sz="2800" b="1" dirty="0">
              <a:solidFill>
                <a:srgbClr val="BACC33"/>
              </a:solidFill>
            </a:endParaRPr>
          </a:p>
        </p:txBody>
      </p:sp>
      <p:sp>
        <p:nvSpPr>
          <p:cNvPr id="30" name="TextBox 29"/>
          <p:cNvSpPr txBox="1"/>
          <p:nvPr/>
        </p:nvSpPr>
        <p:spPr>
          <a:xfrm>
            <a:off x="7710212" y="2230949"/>
            <a:ext cx="703308" cy="523220"/>
          </a:xfrm>
          <a:prstGeom prst="rect">
            <a:avLst/>
          </a:prstGeom>
          <a:noFill/>
        </p:spPr>
        <p:txBody>
          <a:bodyPr wrap="square" rtlCol="0">
            <a:spAutoFit/>
          </a:bodyPr>
          <a:lstStyle/>
          <a:p>
            <a:r>
              <a:rPr lang="en-US" sz="2800" b="1" dirty="0" smtClean="0">
                <a:solidFill>
                  <a:srgbClr val="1BB5D7"/>
                </a:solidFill>
              </a:rPr>
              <a:t>4.0</a:t>
            </a:r>
            <a:endParaRPr lang="en-US" sz="2800" b="1" dirty="0">
              <a:solidFill>
                <a:srgbClr val="1BB5D7"/>
              </a:solidFill>
            </a:endParaRPr>
          </a:p>
        </p:txBody>
      </p:sp>
      <p:sp>
        <p:nvSpPr>
          <p:cNvPr id="31" name="TextBox 30"/>
          <p:cNvSpPr txBox="1"/>
          <p:nvPr/>
        </p:nvSpPr>
        <p:spPr>
          <a:xfrm>
            <a:off x="1485005" y="3283114"/>
            <a:ext cx="482803" cy="523220"/>
          </a:xfrm>
          <a:prstGeom prst="rect">
            <a:avLst/>
          </a:prstGeom>
          <a:noFill/>
        </p:spPr>
        <p:txBody>
          <a:bodyPr wrap="square" rtlCol="0">
            <a:spAutoFit/>
          </a:bodyPr>
          <a:lstStyle/>
          <a:p>
            <a:r>
              <a:rPr lang="en-US" sz="2800" b="1" smtClean="0"/>
              <a:t>F</a:t>
            </a:r>
            <a:endParaRPr lang="en-US" sz="2800" b="1"/>
          </a:p>
        </p:txBody>
      </p:sp>
      <p:sp>
        <p:nvSpPr>
          <p:cNvPr id="32" name="TextBox 31"/>
          <p:cNvSpPr txBox="1"/>
          <p:nvPr/>
        </p:nvSpPr>
        <p:spPr>
          <a:xfrm>
            <a:off x="3049218" y="3283114"/>
            <a:ext cx="482803" cy="523220"/>
          </a:xfrm>
          <a:prstGeom prst="rect">
            <a:avLst/>
          </a:prstGeom>
          <a:noFill/>
        </p:spPr>
        <p:txBody>
          <a:bodyPr wrap="square" rtlCol="0">
            <a:spAutoFit/>
          </a:bodyPr>
          <a:lstStyle/>
          <a:p>
            <a:r>
              <a:rPr lang="en-US" sz="2800" b="1"/>
              <a:t>D</a:t>
            </a:r>
          </a:p>
        </p:txBody>
      </p:sp>
      <p:sp>
        <p:nvSpPr>
          <p:cNvPr id="33" name="TextBox 32"/>
          <p:cNvSpPr txBox="1"/>
          <p:nvPr/>
        </p:nvSpPr>
        <p:spPr>
          <a:xfrm>
            <a:off x="4607353" y="3283114"/>
            <a:ext cx="482803" cy="523220"/>
          </a:xfrm>
          <a:prstGeom prst="rect">
            <a:avLst/>
          </a:prstGeom>
          <a:noFill/>
        </p:spPr>
        <p:txBody>
          <a:bodyPr wrap="square" rtlCol="0">
            <a:spAutoFit/>
          </a:bodyPr>
          <a:lstStyle/>
          <a:p>
            <a:r>
              <a:rPr lang="en-US" sz="2800" b="1" smtClean="0"/>
              <a:t>C</a:t>
            </a:r>
            <a:endParaRPr lang="en-US" sz="2800" b="1"/>
          </a:p>
        </p:txBody>
      </p:sp>
      <p:sp>
        <p:nvSpPr>
          <p:cNvPr id="34" name="TextBox 33"/>
          <p:cNvSpPr txBox="1"/>
          <p:nvPr/>
        </p:nvSpPr>
        <p:spPr>
          <a:xfrm>
            <a:off x="5104747" y="3283114"/>
            <a:ext cx="741197" cy="523220"/>
          </a:xfrm>
          <a:prstGeom prst="rect">
            <a:avLst/>
          </a:prstGeom>
          <a:noFill/>
        </p:spPr>
        <p:txBody>
          <a:bodyPr wrap="square" rtlCol="0">
            <a:spAutoFit/>
          </a:bodyPr>
          <a:lstStyle/>
          <a:p>
            <a:r>
              <a:rPr lang="en-US" sz="2800" b="1" smtClean="0"/>
              <a:t>C+</a:t>
            </a:r>
            <a:endParaRPr lang="en-US" sz="2800" b="1"/>
          </a:p>
        </p:txBody>
      </p:sp>
      <p:sp>
        <p:nvSpPr>
          <p:cNvPr id="35" name="TextBox 34"/>
          <p:cNvSpPr txBox="1"/>
          <p:nvPr/>
        </p:nvSpPr>
        <p:spPr>
          <a:xfrm>
            <a:off x="6714087" y="3283114"/>
            <a:ext cx="741197" cy="523220"/>
          </a:xfrm>
          <a:prstGeom prst="rect">
            <a:avLst/>
          </a:prstGeom>
          <a:noFill/>
        </p:spPr>
        <p:txBody>
          <a:bodyPr wrap="square" rtlCol="0">
            <a:spAutoFit/>
          </a:bodyPr>
          <a:lstStyle/>
          <a:p>
            <a:r>
              <a:rPr lang="en-US" sz="2800" b="1"/>
              <a:t>B</a:t>
            </a:r>
            <a:r>
              <a:rPr lang="en-US" sz="2800" b="1" smtClean="0"/>
              <a:t>+</a:t>
            </a:r>
            <a:endParaRPr lang="en-US" sz="2800" b="1"/>
          </a:p>
        </p:txBody>
      </p:sp>
      <p:sp>
        <p:nvSpPr>
          <p:cNvPr id="36" name="TextBox 35"/>
          <p:cNvSpPr txBox="1"/>
          <p:nvPr/>
        </p:nvSpPr>
        <p:spPr>
          <a:xfrm>
            <a:off x="7282236" y="3283114"/>
            <a:ext cx="741197" cy="523220"/>
          </a:xfrm>
          <a:prstGeom prst="rect">
            <a:avLst/>
          </a:prstGeom>
          <a:noFill/>
        </p:spPr>
        <p:txBody>
          <a:bodyPr wrap="square" rtlCol="0">
            <a:spAutoFit/>
          </a:bodyPr>
          <a:lstStyle/>
          <a:p>
            <a:r>
              <a:rPr lang="en-US" sz="2800" b="1" dirty="0" smtClean="0"/>
              <a:t>A-</a:t>
            </a:r>
            <a:endParaRPr lang="en-US" sz="2800" b="1" dirty="0"/>
          </a:p>
        </p:txBody>
      </p:sp>
      <p:sp>
        <p:nvSpPr>
          <p:cNvPr id="37" name="TextBox 36"/>
          <p:cNvSpPr txBox="1"/>
          <p:nvPr/>
        </p:nvSpPr>
        <p:spPr>
          <a:xfrm>
            <a:off x="5653385" y="3283114"/>
            <a:ext cx="741197" cy="523220"/>
          </a:xfrm>
          <a:prstGeom prst="rect">
            <a:avLst/>
          </a:prstGeom>
          <a:noFill/>
        </p:spPr>
        <p:txBody>
          <a:bodyPr wrap="square" rtlCol="0">
            <a:spAutoFit/>
          </a:bodyPr>
          <a:lstStyle/>
          <a:p>
            <a:r>
              <a:rPr lang="en-US" sz="2800" b="1" smtClean="0"/>
              <a:t>B</a:t>
            </a:r>
            <a:r>
              <a:rPr lang="en-US" sz="2800" b="1"/>
              <a:t>-</a:t>
            </a:r>
          </a:p>
        </p:txBody>
      </p:sp>
      <p:sp>
        <p:nvSpPr>
          <p:cNvPr id="38" name="TextBox 37"/>
          <p:cNvSpPr txBox="1"/>
          <p:nvPr/>
        </p:nvSpPr>
        <p:spPr>
          <a:xfrm>
            <a:off x="6197270" y="3283114"/>
            <a:ext cx="633867" cy="523220"/>
          </a:xfrm>
          <a:prstGeom prst="rect">
            <a:avLst/>
          </a:prstGeom>
          <a:noFill/>
        </p:spPr>
        <p:txBody>
          <a:bodyPr wrap="square" rtlCol="0">
            <a:spAutoFit/>
          </a:bodyPr>
          <a:lstStyle/>
          <a:p>
            <a:r>
              <a:rPr lang="en-US" sz="2800" b="1" smtClean="0"/>
              <a:t>B</a:t>
            </a:r>
            <a:endParaRPr lang="en-US" sz="2800" b="1"/>
          </a:p>
        </p:txBody>
      </p:sp>
      <p:sp>
        <p:nvSpPr>
          <p:cNvPr id="39" name="TextBox 38"/>
          <p:cNvSpPr txBox="1"/>
          <p:nvPr/>
        </p:nvSpPr>
        <p:spPr>
          <a:xfrm>
            <a:off x="7840665" y="3283114"/>
            <a:ext cx="633867" cy="523220"/>
          </a:xfrm>
          <a:prstGeom prst="rect">
            <a:avLst/>
          </a:prstGeom>
          <a:noFill/>
        </p:spPr>
        <p:txBody>
          <a:bodyPr wrap="square" rtlCol="0">
            <a:spAutoFit/>
          </a:bodyPr>
          <a:lstStyle/>
          <a:p>
            <a:r>
              <a:rPr lang="en-US" sz="2800" b="1" dirty="0"/>
              <a:t>A</a:t>
            </a:r>
          </a:p>
        </p:txBody>
      </p:sp>
      <p:sp>
        <p:nvSpPr>
          <p:cNvPr id="24" name="Rectangle 23"/>
          <p:cNvSpPr/>
          <p:nvPr/>
        </p:nvSpPr>
        <p:spPr>
          <a:xfrm>
            <a:off x="4561062" y="2276761"/>
            <a:ext cx="536369" cy="431596"/>
          </a:xfrm>
          <a:prstGeom prst="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93850" y="2275543"/>
            <a:ext cx="536369" cy="431596"/>
          </a:xfrm>
          <a:prstGeom prst="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635179" y="2275542"/>
            <a:ext cx="536369" cy="431596"/>
          </a:xfrm>
          <a:prstGeom prst="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161868" y="2275546"/>
            <a:ext cx="522961" cy="431596"/>
          </a:xfrm>
          <a:prstGeom prst="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694658" y="2274328"/>
            <a:ext cx="522961" cy="431596"/>
          </a:xfrm>
          <a:prstGeom prst="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212815" y="2273110"/>
            <a:ext cx="522961" cy="431596"/>
          </a:xfrm>
          <a:prstGeom prst="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789495" y="2271891"/>
            <a:ext cx="522961" cy="431596"/>
          </a:xfrm>
          <a:prstGeom prst="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982922" y="2271891"/>
            <a:ext cx="522961" cy="431596"/>
          </a:xfrm>
          <a:prstGeom prst="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74635" y="2261626"/>
            <a:ext cx="522961" cy="431596"/>
          </a:xfrm>
          <a:prstGeom prst="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290"/>
          <p:cNvSpPr txBox="1">
            <a:spLocks noGrp="1"/>
          </p:cNvSpPr>
          <p:nvPr>
            <p:ph type="title"/>
          </p:nvPr>
        </p:nvSpPr>
        <p:spPr>
          <a:xfrm>
            <a:off x="311700" y="386503"/>
            <a:ext cx="8520600" cy="572700"/>
          </a:xfrm>
          <a:prstGeom prst="rect">
            <a:avLst/>
          </a:prstGeom>
        </p:spPr>
        <p:txBody>
          <a:bodyPr lIns="91425" tIns="91425" rIns="91425" bIns="91425" anchor="t" anchorCtr="0">
            <a:noAutofit/>
          </a:bodyPr>
          <a:lstStyle/>
          <a:p>
            <a:pPr lvl="0" algn="ctr">
              <a:spcBef>
                <a:spcPts val="0"/>
              </a:spcBef>
              <a:buNone/>
            </a:pPr>
            <a:r>
              <a:rPr lang="en-US" sz="3200" b="1" dirty="0" smtClean="0">
                <a:solidFill>
                  <a:schemeClr val="tx1"/>
                </a:solidFill>
              </a:rPr>
              <a:t>The GPA Scale is Weird</a:t>
            </a:r>
            <a:endParaRPr lang="en" sz="3200" b="1" dirty="0">
              <a:solidFill>
                <a:schemeClr val="tx1"/>
              </a:solidFill>
            </a:endParaRPr>
          </a:p>
        </p:txBody>
      </p:sp>
    </p:spTree>
    <p:extLst>
      <p:ext uri="{BB962C8B-B14F-4D97-AF65-F5344CB8AC3E}">
        <p14:creationId xmlns:p14="http://schemas.microsoft.com/office/powerpoint/2010/main" val="1683055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Shape 289" descr="Artboard 2.png"/>
          <p:cNvPicPr preferRelativeResize="0"/>
          <p:nvPr/>
        </p:nvPicPr>
        <p:blipFill>
          <a:blip r:embed="rId3">
            <a:alphaModFix/>
          </a:blip>
          <a:stretch>
            <a:fillRect/>
          </a:stretch>
        </p:blipFill>
        <p:spPr>
          <a:xfrm>
            <a:off x="0" y="20743"/>
            <a:ext cx="9144000" cy="5143500"/>
          </a:xfrm>
          <a:prstGeom prst="rect">
            <a:avLst/>
          </a:prstGeom>
          <a:noFill/>
          <a:ln>
            <a:noFill/>
          </a:ln>
        </p:spPr>
      </p:pic>
      <p:sp>
        <p:nvSpPr>
          <p:cNvPr id="14" name="Shape 290"/>
          <p:cNvSpPr txBox="1">
            <a:spLocks noGrp="1"/>
          </p:cNvSpPr>
          <p:nvPr>
            <p:ph type="title"/>
          </p:nvPr>
        </p:nvSpPr>
        <p:spPr>
          <a:xfrm>
            <a:off x="311700" y="327983"/>
            <a:ext cx="8520600" cy="572700"/>
          </a:xfrm>
          <a:prstGeom prst="rect">
            <a:avLst/>
          </a:prstGeom>
        </p:spPr>
        <p:txBody>
          <a:bodyPr lIns="91425" tIns="91425" rIns="91425" bIns="91425" anchor="t" anchorCtr="0">
            <a:noAutofit/>
          </a:bodyPr>
          <a:lstStyle/>
          <a:p>
            <a:pPr lvl="0" algn="ctr">
              <a:spcBef>
                <a:spcPts val="0"/>
              </a:spcBef>
              <a:buNone/>
            </a:pPr>
            <a:r>
              <a:rPr lang="en-US" smtClean="0">
                <a:solidFill>
                  <a:srgbClr val="FFFFFF"/>
                </a:solidFill>
              </a:rPr>
              <a:t>Forecast Model </a:t>
            </a:r>
            <a:r>
              <a:rPr lang="en-US" dirty="0">
                <a:solidFill>
                  <a:srgbClr val="FFFFFF"/>
                </a:solidFill>
              </a:rPr>
              <a:t>A</a:t>
            </a:r>
            <a:r>
              <a:rPr lang="en-US" dirty="0" smtClean="0">
                <a:solidFill>
                  <a:srgbClr val="FFFFFF"/>
                </a:solidFill>
              </a:rPr>
              <a:t>ccuracy</a:t>
            </a:r>
            <a:endParaRPr lang="en" dirty="0">
              <a:solidFill>
                <a:srgbClr val="FFFFFF"/>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0594" y="864107"/>
            <a:ext cx="4279391" cy="4279391"/>
          </a:xfrm>
          <a:prstGeom prst="rect">
            <a:avLst/>
          </a:prstGeom>
        </p:spPr>
      </p:pic>
      <p:sp>
        <p:nvSpPr>
          <p:cNvPr id="6" name="TextBox 5"/>
          <p:cNvSpPr txBox="1"/>
          <p:nvPr/>
        </p:nvSpPr>
        <p:spPr>
          <a:xfrm>
            <a:off x="4526991" y="4164498"/>
            <a:ext cx="672999" cy="307777"/>
          </a:xfrm>
          <a:prstGeom prst="rect">
            <a:avLst/>
          </a:prstGeom>
          <a:noFill/>
        </p:spPr>
        <p:txBody>
          <a:bodyPr wrap="square" rtlCol="0">
            <a:spAutoFit/>
          </a:bodyPr>
          <a:lstStyle/>
          <a:p>
            <a:r>
              <a:rPr lang="en-US" dirty="0" smtClean="0"/>
              <a:t>87%</a:t>
            </a:r>
            <a:endParaRPr lang="en-US" dirty="0"/>
          </a:p>
        </p:txBody>
      </p:sp>
      <p:cxnSp>
        <p:nvCxnSpPr>
          <p:cNvPr id="8" name="Straight Connector 7"/>
          <p:cNvCxnSpPr/>
          <p:nvPr/>
        </p:nvCxnSpPr>
        <p:spPr>
          <a:xfrm>
            <a:off x="4330596" y="4074566"/>
            <a:ext cx="7315" cy="519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85253" y="4080663"/>
            <a:ext cx="7315" cy="519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189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Shape 289" descr="Artboard 2.png"/>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95" name="Shape 295" descr="weather_predictions2.png"/>
          <p:cNvPicPr preferRelativeResize="0"/>
          <p:nvPr/>
        </p:nvPicPr>
        <p:blipFill>
          <a:blip r:embed="rId4">
            <a:alphaModFix/>
          </a:blip>
          <a:stretch>
            <a:fillRect/>
          </a:stretch>
        </p:blipFill>
        <p:spPr>
          <a:xfrm>
            <a:off x="0" y="1136185"/>
            <a:ext cx="9144000" cy="5044966"/>
          </a:xfrm>
          <a:prstGeom prst="rect">
            <a:avLst/>
          </a:prstGeom>
          <a:noFill/>
          <a:ln>
            <a:noFill/>
          </a:ln>
        </p:spPr>
      </p:pic>
      <p:sp>
        <p:nvSpPr>
          <p:cNvPr id="290" name="Shape 290"/>
          <p:cNvSpPr txBox="1">
            <a:spLocks noGrp="1"/>
          </p:cNvSpPr>
          <p:nvPr>
            <p:ph type="title"/>
          </p:nvPr>
        </p:nvSpPr>
        <p:spPr>
          <a:xfrm>
            <a:off x="311700" y="232886"/>
            <a:ext cx="8520600" cy="572700"/>
          </a:xfrm>
          <a:prstGeom prst="rect">
            <a:avLst/>
          </a:prstGeom>
        </p:spPr>
        <p:txBody>
          <a:bodyPr lIns="91425" tIns="91425" rIns="91425" bIns="91425" anchor="t" anchorCtr="0">
            <a:noAutofit/>
          </a:bodyPr>
          <a:lstStyle/>
          <a:p>
            <a:pPr lvl="0">
              <a:spcBef>
                <a:spcPts val="0"/>
              </a:spcBef>
              <a:buNone/>
            </a:pPr>
            <a:r>
              <a:rPr lang="en-US" dirty="0" smtClean="0">
                <a:solidFill>
                  <a:srgbClr val="FFFFFF"/>
                </a:solidFill>
              </a:rPr>
              <a:t>Advantages of our Approach over Risk Metrics</a:t>
            </a:r>
            <a:endParaRPr lang="en" dirty="0">
              <a:solidFill>
                <a:srgbClr val="FFFFFF"/>
              </a:solidFill>
            </a:endParaRPr>
          </a:p>
        </p:txBody>
      </p:sp>
      <p:sp>
        <p:nvSpPr>
          <p:cNvPr id="291" name="Shape 291"/>
          <p:cNvSpPr txBox="1">
            <a:spLocks noGrp="1"/>
          </p:cNvSpPr>
          <p:nvPr>
            <p:ph type="title"/>
          </p:nvPr>
        </p:nvSpPr>
        <p:spPr>
          <a:xfrm>
            <a:off x="161925" y="889197"/>
            <a:ext cx="4191000" cy="1526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sz="1800" dirty="0" smtClean="0">
                <a:solidFill>
                  <a:srgbClr val="FFFFFF"/>
                </a:solidFill>
              </a:rPr>
              <a:t>Other Approaches</a:t>
            </a:r>
            <a:endParaRPr lang="en" sz="1800" dirty="0">
              <a:solidFill>
                <a:srgbClr val="FFFFFF"/>
              </a:solidFill>
            </a:endParaRPr>
          </a:p>
        </p:txBody>
      </p:sp>
      <p:sp>
        <p:nvSpPr>
          <p:cNvPr id="292" name="Shape 292"/>
          <p:cNvSpPr txBox="1">
            <a:spLocks noGrp="1"/>
          </p:cNvSpPr>
          <p:nvPr>
            <p:ph type="title"/>
          </p:nvPr>
        </p:nvSpPr>
        <p:spPr>
          <a:xfrm>
            <a:off x="4619625" y="889197"/>
            <a:ext cx="4191000" cy="15267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US" sz="1800" dirty="0" smtClean="0">
                <a:solidFill>
                  <a:srgbClr val="FFFFFF"/>
                </a:solidFill>
              </a:rPr>
              <a:t>Our Approach</a:t>
            </a:r>
            <a:endParaRPr lang="en" sz="1800" dirty="0">
              <a:solidFill>
                <a:srgbClr val="FFFFFF"/>
              </a:solidFill>
            </a:endParaRPr>
          </a:p>
        </p:txBody>
      </p:sp>
      <p:cxnSp>
        <p:nvCxnSpPr>
          <p:cNvPr id="293" name="Shape 293"/>
          <p:cNvCxnSpPr/>
          <p:nvPr/>
        </p:nvCxnSpPr>
        <p:spPr>
          <a:xfrm>
            <a:off x="266700" y="1322683"/>
            <a:ext cx="4152900" cy="0"/>
          </a:xfrm>
          <a:prstGeom prst="straightConnector1">
            <a:avLst/>
          </a:prstGeom>
          <a:noFill/>
          <a:ln w="9525" cap="flat" cmpd="sng">
            <a:solidFill>
              <a:srgbClr val="F3F3F3"/>
            </a:solidFill>
            <a:prstDash val="solid"/>
            <a:round/>
            <a:headEnd type="none" w="lg" len="lg"/>
            <a:tailEnd type="none" w="lg" len="lg"/>
          </a:ln>
        </p:spPr>
      </p:cxnSp>
      <p:cxnSp>
        <p:nvCxnSpPr>
          <p:cNvPr id="294" name="Shape 294"/>
          <p:cNvCxnSpPr/>
          <p:nvPr/>
        </p:nvCxnSpPr>
        <p:spPr>
          <a:xfrm>
            <a:off x="4736550" y="1322682"/>
            <a:ext cx="4152900" cy="0"/>
          </a:xfrm>
          <a:prstGeom prst="straightConnector1">
            <a:avLst/>
          </a:prstGeom>
          <a:noFill/>
          <a:ln w="9525" cap="flat" cmpd="sng">
            <a:solidFill>
              <a:srgbClr val="F3F3F3"/>
            </a:solidFill>
            <a:prstDash val="solid"/>
            <a:round/>
            <a:headEnd type="none" w="lg" len="lg"/>
            <a:tailEnd type="none" w="lg" len="lg"/>
          </a:ln>
        </p:spPr>
      </p:cxnSp>
      <p:sp>
        <p:nvSpPr>
          <p:cNvPr id="2" name="TextBox 1"/>
          <p:cNvSpPr txBox="1"/>
          <p:nvPr/>
        </p:nvSpPr>
        <p:spPr>
          <a:xfrm>
            <a:off x="266701" y="1451800"/>
            <a:ext cx="3376270" cy="793038"/>
          </a:xfrm>
          <a:prstGeom prst="rect">
            <a:avLst/>
          </a:prstGeom>
          <a:noFill/>
        </p:spPr>
        <p:txBody>
          <a:bodyPr wrap="square" rtlCol="0">
            <a:spAutoFit/>
          </a:bodyPr>
          <a:lstStyle/>
          <a:p>
            <a:pPr lvl="0">
              <a:lnSpc>
                <a:spcPct val="115000"/>
              </a:lnSpc>
              <a:spcAft>
                <a:spcPts val="1600"/>
              </a:spcAft>
            </a:pPr>
            <a:r>
              <a:rPr lang="en-US" dirty="0" smtClean="0">
                <a:solidFill>
                  <a:srgbClr val="FFFFFF"/>
                </a:solidFill>
              </a:rPr>
              <a:t>Often </a:t>
            </a:r>
            <a:r>
              <a:rPr lang="en-US" dirty="0">
                <a:solidFill>
                  <a:srgbClr val="FFFFFF"/>
                </a:solidFill>
              </a:rPr>
              <a:t>based on 0-1 risk </a:t>
            </a:r>
            <a:r>
              <a:rPr lang="en-US" dirty="0" smtClean="0">
                <a:solidFill>
                  <a:srgbClr val="FFFFFF"/>
                </a:solidFill>
              </a:rPr>
              <a:t>metric</a:t>
            </a:r>
          </a:p>
          <a:p>
            <a:pPr lvl="0">
              <a:lnSpc>
                <a:spcPct val="115000"/>
              </a:lnSpc>
              <a:spcAft>
                <a:spcPts val="1600"/>
              </a:spcAft>
            </a:pPr>
            <a:r>
              <a:rPr lang="en-US" dirty="0" smtClean="0">
                <a:solidFill>
                  <a:srgbClr val="FFFFFF"/>
                </a:solidFill>
              </a:rPr>
              <a:t>Group D, F and W as “at risk”</a:t>
            </a:r>
            <a:endParaRPr lang="en" dirty="0">
              <a:solidFill>
                <a:srgbClr val="FFFFFF"/>
              </a:solidFill>
            </a:endParaRPr>
          </a:p>
        </p:txBody>
      </p:sp>
      <p:sp>
        <p:nvSpPr>
          <p:cNvPr id="10" name="TextBox 9"/>
          <p:cNvSpPr txBox="1"/>
          <p:nvPr/>
        </p:nvSpPr>
        <p:spPr>
          <a:xfrm>
            <a:off x="4619625" y="1451800"/>
            <a:ext cx="3376270" cy="793038"/>
          </a:xfrm>
          <a:prstGeom prst="rect">
            <a:avLst/>
          </a:prstGeom>
          <a:noFill/>
        </p:spPr>
        <p:txBody>
          <a:bodyPr wrap="square" rtlCol="0">
            <a:spAutoFit/>
          </a:bodyPr>
          <a:lstStyle/>
          <a:p>
            <a:pPr lvl="0">
              <a:lnSpc>
                <a:spcPct val="115000"/>
              </a:lnSpc>
              <a:spcAft>
                <a:spcPts val="1600"/>
              </a:spcAft>
            </a:pPr>
            <a:r>
              <a:rPr lang="en-US" dirty="0" smtClean="0">
                <a:solidFill>
                  <a:srgbClr val="FFFFFF"/>
                </a:solidFill>
              </a:rPr>
              <a:t>Based on two different risk metrics</a:t>
            </a:r>
          </a:p>
          <a:p>
            <a:pPr lvl="0">
              <a:lnSpc>
                <a:spcPct val="115000"/>
              </a:lnSpc>
              <a:spcAft>
                <a:spcPts val="1600"/>
              </a:spcAft>
            </a:pPr>
            <a:r>
              <a:rPr lang="en-US" dirty="0" smtClean="0">
                <a:solidFill>
                  <a:srgbClr val="FFFFFF"/>
                </a:solidFill>
              </a:rPr>
              <a:t>Splits Grades and Withdrawal </a:t>
            </a:r>
            <a:endParaRPr lang="en" dirty="0">
              <a:solidFill>
                <a:srgbClr val="FFFFFF"/>
              </a:solidFill>
            </a:endParaRPr>
          </a:p>
        </p:txBody>
      </p:sp>
    </p:spTree>
    <p:extLst>
      <p:ext uri="{BB962C8B-B14F-4D97-AF65-F5344CB8AC3E}">
        <p14:creationId xmlns:p14="http://schemas.microsoft.com/office/powerpoint/2010/main" val="521271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Shape 246" descr="gpa_model_animals.png"/>
          <p:cNvPicPr preferRelativeResize="0"/>
          <p:nvPr/>
        </p:nvPicPr>
        <p:blipFill>
          <a:blip r:embed="rId3">
            <a:alphaModFix/>
          </a:blip>
          <a:stretch>
            <a:fillRect/>
          </a:stretch>
        </p:blipFill>
        <p:spPr>
          <a:xfrm>
            <a:off x="647700" y="47625"/>
            <a:ext cx="7189425" cy="5048249"/>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Shape 385"/>
          <p:cNvPicPr preferRelativeResize="0"/>
          <p:nvPr/>
        </p:nvPicPr>
        <p:blipFill>
          <a:blip r:embed="rId3">
            <a:alphaModFix/>
          </a:blip>
          <a:stretch>
            <a:fillRect/>
          </a:stretch>
        </p:blipFill>
        <p:spPr>
          <a:xfrm>
            <a:off x="1928225" y="152400"/>
            <a:ext cx="4113130" cy="4838700"/>
          </a:xfrm>
          <a:prstGeom prst="rect">
            <a:avLst/>
          </a:prstGeom>
          <a:noFill/>
          <a:ln>
            <a:noFill/>
          </a:ln>
        </p:spPr>
      </p:pic>
    </p:spTree>
    <p:extLst>
      <p:ext uri="{BB962C8B-B14F-4D97-AF65-F5344CB8AC3E}">
        <p14:creationId xmlns:p14="http://schemas.microsoft.com/office/powerpoint/2010/main" val="1351987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30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5" name="Shape 300" descr="gpa_model_animals.png"/>
          <p:cNvPicPr preferRelativeResize="0"/>
          <p:nvPr/>
        </p:nvPicPr>
        <p:blipFill>
          <a:blip r:embed="rId3">
            <a:alphaModFix/>
          </a:blip>
          <a:stretch>
            <a:fillRect/>
          </a:stretch>
        </p:blipFill>
        <p:spPr>
          <a:xfrm>
            <a:off x="1016000" y="1671991"/>
            <a:ext cx="2158814" cy="1799518"/>
          </a:xfrm>
          <a:prstGeom prst="rect">
            <a:avLst/>
          </a:prstGeom>
          <a:noFill/>
          <a:ln>
            <a:noFill/>
          </a:ln>
        </p:spPr>
      </p:pic>
      <p:cxnSp>
        <p:nvCxnSpPr>
          <p:cNvPr id="9" name="Straight Arrow Connector 8"/>
          <p:cNvCxnSpPr>
            <a:stCxn id="5" idx="3"/>
          </p:cNvCxnSpPr>
          <p:nvPr/>
        </p:nvCxnSpPr>
        <p:spPr>
          <a:xfrm flipV="1">
            <a:off x="3174814" y="1153583"/>
            <a:ext cx="2413186" cy="141816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Shape 269"/>
          <p:cNvPicPr preferRelativeResize="0"/>
          <p:nvPr/>
        </p:nvPicPr>
        <p:blipFill>
          <a:blip r:embed="rId4">
            <a:alphaModFix/>
          </a:blip>
          <a:stretch>
            <a:fillRect/>
          </a:stretch>
        </p:blipFill>
        <p:spPr>
          <a:xfrm>
            <a:off x="5716096" y="461434"/>
            <a:ext cx="2493562" cy="1384299"/>
          </a:xfrm>
          <a:prstGeom prst="rect">
            <a:avLst/>
          </a:prstGeom>
          <a:noFill/>
          <a:ln>
            <a:noFill/>
          </a:ln>
        </p:spPr>
      </p:pic>
      <p:cxnSp>
        <p:nvCxnSpPr>
          <p:cNvPr id="11" name="Straight Arrow Connector 10"/>
          <p:cNvCxnSpPr/>
          <p:nvPr/>
        </p:nvCxnSpPr>
        <p:spPr>
          <a:xfrm flipV="1">
            <a:off x="3174814" y="2571749"/>
            <a:ext cx="2413186"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174814" y="2571750"/>
            <a:ext cx="2492208" cy="11740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20316" y="2187029"/>
            <a:ext cx="529312" cy="769441"/>
          </a:xfrm>
          <a:prstGeom prst="rect">
            <a:avLst/>
          </a:prstGeom>
          <a:noFill/>
        </p:spPr>
        <p:txBody>
          <a:bodyPr wrap="none" rtlCol="0">
            <a:spAutoFit/>
          </a:bodyPr>
          <a:lstStyle/>
          <a:p>
            <a:r>
              <a:rPr lang="en-US" sz="4400" b="1" dirty="0" smtClean="0">
                <a:solidFill>
                  <a:schemeClr val="bg1"/>
                </a:solidFill>
              </a:rPr>
              <a:t>?</a:t>
            </a:r>
            <a:endParaRPr lang="en-US" sz="4400" b="1" dirty="0">
              <a:solidFill>
                <a:schemeClr val="bg1"/>
              </a:solidFill>
            </a:endParaRPr>
          </a:p>
        </p:txBody>
      </p:sp>
      <p:sp>
        <p:nvSpPr>
          <p:cNvPr id="21" name="TextBox 20"/>
          <p:cNvSpPr txBox="1"/>
          <p:nvPr/>
        </p:nvSpPr>
        <p:spPr>
          <a:xfrm>
            <a:off x="5820316" y="3361073"/>
            <a:ext cx="529312" cy="769441"/>
          </a:xfrm>
          <a:prstGeom prst="rect">
            <a:avLst/>
          </a:prstGeom>
          <a:noFill/>
        </p:spPr>
        <p:txBody>
          <a:bodyPr wrap="none" rtlCol="0">
            <a:spAutoFit/>
          </a:bodyPr>
          <a:lstStyle/>
          <a:p>
            <a:r>
              <a:rPr lang="en-US" sz="4400" b="1" dirty="0" smtClean="0">
                <a:solidFill>
                  <a:schemeClr val="bg1"/>
                </a:solidFill>
              </a:rPr>
              <a:t>?</a:t>
            </a:r>
            <a:endParaRPr lang="en-US" sz="4400" b="1" dirty="0">
              <a:solidFill>
                <a:schemeClr val="bg1"/>
              </a:solidFill>
            </a:endParaRPr>
          </a:p>
        </p:txBody>
      </p:sp>
    </p:spTree>
    <p:extLst>
      <p:ext uri="{BB962C8B-B14F-4D97-AF65-F5344CB8AC3E}">
        <p14:creationId xmlns:p14="http://schemas.microsoft.com/office/powerpoint/2010/main" val="481728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Shape 259" descr="demo_students_all2.png"/>
          <p:cNvPicPr preferRelativeResize="0"/>
          <p:nvPr/>
        </p:nvPicPr>
        <p:blipFill>
          <a:blip r:embed="rId3">
            <a:alphaModFix/>
          </a:blip>
          <a:stretch>
            <a:fillRect/>
          </a:stretch>
        </p:blipFill>
        <p:spPr>
          <a:xfrm>
            <a:off x="-121075" y="0"/>
            <a:ext cx="9265075" cy="5143499"/>
          </a:xfrm>
          <a:prstGeom prst="rect">
            <a:avLst/>
          </a:prstGeom>
          <a:noFill/>
          <a:ln>
            <a:noFill/>
          </a:ln>
        </p:spPr>
      </p:pic>
    </p:spTree>
    <p:extLst>
      <p:ext uri="{BB962C8B-B14F-4D97-AF65-F5344CB8AC3E}">
        <p14:creationId xmlns:p14="http://schemas.microsoft.com/office/powerpoint/2010/main" val="318996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Shape 274"/>
          <p:cNvPicPr preferRelativeResize="0"/>
          <p:nvPr/>
        </p:nvPicPr>
        <p:blipFill>
          <a:blip r:embed="rId3">
            <a:alphaModFix/>
          </a:blip>
          <a:stretch>
            <a:fillRect/>
          </a:stretch>
        </p:blipFill>
        <p:spPr>
          <a:xfrm>
            <a:off x="-121074" y="0"/>
            <a:ext cx="9265075" cy="5143499"/>
          </a:xfrm>
          <a:prstGeom prst="rect">
            <a:avLst/>
          </a:prstGeom>
          <a:noFill/>
          <a:ln>
            <a:noFill/>
          </a:ln>
        </p:spPr>
      </p:pic>
    </p:spTree>
    <p:extLst>
      <p:ext uri="{BB962C8B-B14F-4D97-AF65-F5344CB8AC3E}">
        <p14:creationId xmlns:p14="http://schemas.microsoft.com/office/powerpoint/2010/main" val="390666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Shape 279"/>
          <p:cNvPicPr preferRelativeResize="0"/>
          <p:nvPr/>
        </p:nvPicPr>
        <p:blipFill>
          <a:blip r:embed="rId3">
            <a:alphaModFix/>
          </a:blip>
          <a:stretch>
            <a:fillRect/>
          </a:stretch>
        </p:blipFill>
        <p:spPr>
          <a:xfrm>
            <a:off x="-121074" y="0"/>
            <a:ext cx="9265075" cy="5143499"/>
          </a:xfrm>
          <a:prstGeom prst="rect">
            <a:avLst/>
          </a:prstGeom>
          <a:noFill/>
          <a:ln>
            <a:noFill/>
          </a:ln>
        </p:spPr>
      </p:pic>
    </p:spTree>
    <p:extLst>
      <p:ext uri="{BB962C8B-B14F-4D97-AF65-F5344CB8AC3E}">
        <p14:creationId xmlns:p14="http://schemas.microsoft.com/office/powerpoint/2010/main" val="112171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Shape 284"/>
          <p:cNvPicPr preferRelativeResize="0"/>
          <p:nvPr/>
        </p:nvPicPr>
        <p:blipFill>
          <a:blip r:embed="rId3">
            <a:alphaModFix/>
          </a:blip>
          <a:stretch>
            <a:fillRect/>
          </a:stretch>
        </p:blipFill>
        <p:spPr>
          <a:xfrm>
            <a:off x="-121074" y="0"/>
            <a:ext cx="9265075" cy="5143499"/>
          </a:xfrm>
          <a:prstGeom prst="rect">
            <a:avLst/>
          </a:prstGeom>
          <a:noFill/>
          <a:ln>
            <a:noFill/>
          </a:ln>
        </p:spPr>
      </p:pic>
    </p:spTree>
    <p:extLst>
      <p:ext uri="{BB962C8B-B14F-4D97-AF65-F5344CB8AC3E}">
        <p14:creationId xmlns:p14="http://schemas.microsoft.com/office/powerpoint/2010/main" val="328207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data_science.png"/>
          <p:cNvPicPr preferRelativeResize="0"/>
          <p:nvPr/>
        </p:nvPicPr>
        <p:blipFill>
          <a:blip r:embed="rId3">
            <a:alphaModFix/>
          </a:blip>
          <a:stretch>
            <a:fillRect/>
          </a:stretch>
        </p:blipFill>
        <p:spPr>
          <a:xfrm>
            <a:off x="0" y="0"/>
            <a:ext cx="9143998" cy="5419648"/>
          </a:xfrm>
          <a:prstGeom prst="rect">
            <a:avLst/>
          </a:prstGeom>
          <a:noFill/>
          <a:ln>
            <a:noFill/>
          </a:ln>
        </p:spPr>
      </p:pic>
      <p:sp>
        <p:nvSpPr>
          <p:cNvPr id="2" name="Rectangle 1"/>
          <p:cNvSpPr/>
          <p:nvPr/>
        </p:nvSpPr>
        <p:spPr>
          <a:xfrm>
            <a:off x="2" y="0"/>
            <a:ext cx="9143998" cy="3100710"/>
          </a:xfrm>
          <a:prstGeom prst="rect">
            <a:avLst/>
          </a:prstGeom>
          <a:solidFill>
            <a:srgbClr val="20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Shape 205"/>
          <p:cNvSpPr txBox="1"/>
          <p:nvPr/>
        </p:nvSpPr>
        <p:spPr>
          <a:xfrm>
            <a:off x="445061" y="461246"/>
            <a:ext cx="8504728" cy="1577945"/>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US" sz="3000" b="1" dirty="0" smtClean="0">
                <a:solidFill>
                  <a:schemeClr val="bg1"/>
                </a:solidFill>
                <a:latin typeface="Helvetica Neue"/>
                <a:ea typeface="Helvetica Neue"/>
                <a:cs typeface="Helvetica Neue"/>
                <a:sym typeface="Helvetica Neue"/>
              </a:rPr>
              <a:t>What if we used the latest statistical methods on institutional data to support the decision processes around learning?</a:t>
            </a:r>
            <a:endParaRPr lang="en" sz="3000" b="1" dirty="0">
              <a:solidFill>
                <a:schemeClr val="bg1"/>
              </a:solidFill>
              <a:latin typeface="Helvetica Neue"/>
              <a:ea typeface="Helvetica Neue"/>
              <a:cs typeface="Helvetica Neue"/>
              <a:sym typeface="Helvetica Neue"/>
            </a:endParaRPr>
          </a:p>
        </p:txBody>
      </p:sp>
      <p:sp>
        <p:nvSpPr>
          <p:cNvPr id="5" name="Shape 205"/>
          <p:cNvSpPr txBox="1"/>
          <p:nvPr/>
        </p:nvSpPr>
        <p:spPr>
          <a:xfrm>
            <a:off x="4571999" y="24276"/>
            <a:ext cx="3942170" cy="705356"/>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US" sz="3000" b="1" dirty="0" smtClean="0">
                <a:solidFill>
                  <a:schemeClr val="bg1"/>
                </a:solidFill>
                <a:latin typeface="Helvetica Neue"/>
                <a:ea typeface="Helvetica Neue"/>
                <a:cs typeface="Helvetica Neue"/>
                <a:sym typeface="Helvetica Neue"/>
              </a:rPr>
              <a:t>“Machine Learning”</a:t>
            </a:r>
            <a:endParaRPr lang="en" sz="3000" b="1" dirty="0">
              <a:solidFill>
                <a:schemeClr val="bg1"/>
              </a:solidFill>
              <a:latin typeface="Helvetica Neue"/>
              <a:ea typeface="Helvetica Neue"/>
              <a:cs typeface="Helvetica Neue"/>
              <a:sym typeface="Helvetica Neue"/>
            </a:endParaRPr>
          </a:p>
        </p:txBody>
      </p:sp>
      <p:cxnSp>
        <p:nvCxnSpPr>
          <p:cNvPr id="4" name="Straight Connector 3"/>
          <p:cNvCxnSpPr/>
          <p:nvPr/>
        </p:nvCxnSpPr>
        <p:spPr>
          <a:xfrm>
            <a:off x="4215951" y="745816"/>
            <a:ext cx="4733838" cy="80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934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Shape 239"/>
          <p:cNvPicPr preferRelativeResize="0"/>
          <p:nvPr/>
        </p:nvPicPr>
        <p:blipFill>
          <a:blip r:embed="rId3">
            <a:alphaModFix/>
          </a:blip>
          <a:stretch>
            <a:fillRect/>
          </a:stretch>
        </p:blipFill>
        <p:spPr>
          <a:xfrm>
            <a:off x="0" y="0"/>
            <a:ext cx="9144000" cy="5143500"/>
          </a:xfrm>
          <a:prstGeom prst="rect">
            <a:avLst/>
          </a:prstGeom>
          <a:noFill/>
          <a:ln>
            <a:noFill/>
          </a:ln>
        </p:spPr>
      </p:pic>
      <p:sp>
        <p:nvSpPr>
          <p:cNvPr id="240" name="Shape 240"/>
          <p:cNvSpPr txBox="1">
            <a:spLocks noGrp="1"/>
          </p:cNvSpPr>
          <p:nvPr>
            <p:ph type="title"/>
          </p:nvPr>
        </p:nvSpPr>
        <p:spPr>
          <a:xfrm>
            <a:off x="476250" y="502443"/>
            <a:ext cx="7886700" cy="9942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3600" b="1" i="0" u="none" strike="noStrike" cap="none" dirty="0" smtClean="0">
                <a:solidFill>
                  <a:schemeClr val="bg1"/>
                </a:solidFill>
              </a:rPr>
              <a:t>Conclusions</a:t>
            </a:r>
            <a:endParaRPr lang="en" sz="3600" b="1" i="0" u="none" strike="noStrike" cap="none" dirty="0">
              <a:solidFill>
                <a:schemeClr val="bg1"/>
              </a:solidFill>
            </a:endParaRPr>
          </a:p>
        </p:txBody>
      </p:sp>
      <p:sp>
        <p:nvSpPr>
          <p:cNvPr id="241" name="Shape 241"/>
          <p:cNvSpPr txBox="1">
            <a:spLocks noGrp="1"/>
          </p:cNvSpPr>
          <p:nvPr>
            <p:ph type="body" idx="1"/>
          </p:nvPr>
        </p:nvSpPr>
        <p:spPr>
          <a:xfrm>
            <a:off x="628650" y="1521624"/>
            <a:ext cx="7886700" cy="2768100"/>
          </a:xfrm>
          <a:prstGeom prst="rect">
            <a:avLst/>
          </a:prstGeom>
          <a:noFill/>
          <a:ln>
            <a:noFill/>
          </a:ln>
        </p:spPr>
        <p:txBody>
          <a:bodyPr lIns="91425" tIns="45700" rIns="91425" bIns="45700" anchor="t" anchorCtr="0">
            <a:noAutofit/>
          </a:bodyPr>
          <a:lstStyle/>
          <a:p>
            <a:pPr marL="228600" marR="0" lvl="0" indent="-165100" algn="l" rtl="0">
              <a:lnSpc>
                <a:spcPct val="90000"/>
              </a:lnSpc>
              <a:spcBef>
                <a:spcPts val="0"/>
              </a:spcBef>
              <a:spcAft>
                <a:spcPts val="0"/>
              </a:spcAft>
              <a:buClr>
                <a:srgbClr val="FFFFFF"/>
              </a:buClr>
              <a:buSzPct val="100000"/>
              <a:buFont typeface="Arial"/>
              <a:buChar char="•"/>
            </a:pPr>
            <a:r>
              <a:rPr lang="en-US" sz="1800" dirty="0" smtClean="0">
                <a:solidFill>
                  <a:srgbClr val="FFFFFF"/>
                </a:solidFill>
              </a:rPr>
              <a:t>There are serious potential hazards, we need the ability to research applications on many levels </a:t>
            </a:r>
            <a:endParaRPr lang="en" sz="1800" dirty="0">
              <a:solidFill>
                <a:srgbClr val="FFFFFF"/>
              </a:solidFill>
            </a:endParaRPr>
          </a:p>
          <a:p>
            <a:pPr marL="228600" marR="0" lvl="0" indent="-165100" algn="l" rtl="0">
              <a:lnSpc>
                <a:spcPct val="90000"/>
              </a:lnSpc>
              <a:spcBef>
                <a:spcPts val="1000"/>
              </a:spcBef>
              <a:spcAft>
                <a:spcPts val="0"/>
              </a:spcAft>
              <a:buClr>
                <a:srgbClr val="FFFFFF"/>
              </a:buClr>
              <a:buSzPct val="100000"/>
              <a:buFont typeface="Arial"/>
              <a:buChar char="•"/>
            </a:pPr>
            <a:r>
              <a:rPr lang="en-US" sz="1800" dirty="0" smtClean="0">
                <a:solidFill>
                  <a:srgbClr val="FFFFFF"/>
                </a:solidFill>
              </a:rPr>
              <a:t>Students make mistakes in course load and course progression frequently</a:t>
            </a:r>
          </a:p>
          <a:p>
            <a:pPr lvl="0" indent="-165100">
              <a:spcAft>
                <a:spcPts val="0"/>
              </a:spcAft>
              <a:buClr>
                <a:srgbClr val="FFFFFF"/>
              </a:buClr>
            </a:pPr>
            <a:r>
              <a:rPr lang="en-US" sz="1800" dirty="0" smtClean="0">
                <a:solidFill>
                  <a:srgbClr val="FFFFFF"/>
                </a:solidFill>
              </a:rPr>
              <a:t>Enable pro-active, rather than re-active, </a:t>
            </a:r>
            <a:r>
              <a:rPr lang="en-US" sz="1800" dirty="0">
                <a:solidFill>
                  <a:srgbClr val="FFFFFF"/>
                </a:solidFill>
              </a:rPr>
              <a:t>intervention</a:t>
            </a:r>
            <a:r>
              <a:rPr lang="en-US" sz="1800" dirty="0" smtClean="0">
                <a:solidFill>
                  <a:srgbClr val="FFFFFF"/>
                </a:solidFill>
              </a:rPr>
              <a:t> </a:t>
            </a:r>
          </a:p>
          <a:p>
            <a:pPr marL="228600" marR="0" lvl="0" indent="-165100" algn="l" rtl="0">
              <a:lnSpc>
                <a:spcPct val="90000"/>
              </a:lnSpc>
              <a:spcBef>
                <a:spcPts val="1000"/>
              </a:spcBef>
              <a:spcAft>
                <a:spcPts val="0"/>
              </a:spcAft>
              <a:buClr>
                <a:srgbClr val="FFFFFF"/>
              </a:buClr>
              <a:buSzPct val="100000"/>
              <a:buFont typeface="Arial"/>
              <a:buChar char="•"/>
            </a:pPr>
            <a:r>
              <a:rPr lang="en-US" sz="1800" dirty="0" smtClean="0">
                <a:solidFill>
                  <a:srgbClr val="FFFFFF"/>
                </a:solidFill>
              </a:rPr>
              <a:t>Huge potential value if done correctly</a:t>
            </a:r>
            <a:endParaRPr lang="en" sz="1800" b="0" i="0" u="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420194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data_science.png"/>
          <p:cNvPicPr preferRelativeResize="0"/>
          <p:nvPr/>
        </p:nvPicPr>
        <p:blipFill>
          <a:blip r:embed="rId3">
            <a:alphaModFix/>
          </a:blip>
          <a:stretch>
            <a:fillRect/>
          </a:stretch>
        </p:blipFill>
        <p:spPr>
          <a:xfrm>
            <a:off x="0" y="0"/>
            <a:ext cx="9143998" cy="5419648"/>
          </a:xfrm>
          <a:prstGeom prst="rect">
            <a:avLst/>
          </a:prstGeom>
          <a:noFill/>
          <a:ln>
            <a:noFill/>
          </a:ln>
        </p:spPr>
      </p:pic>
      <p:sp>
        <p:nvSpPr>
          <p:cNvPr id="2" name="Rectangle 1"/>
          <p:cNvSpPr/>
          <p:nvPr/>
        </p:nvSpPr>
        <p:spPr>
          <a:xfrm>
            <a:off x="0" y="24276"/>
            <a:ext cx="9143998" cy="3100710"/>
          </a:xfrm>
          <a:prstGeom prst="rect">
            <a:avLst/>
          </a:prstGeom>
          <a:solidFill>
            <a:srgbClr val="20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Shape 205"/>
          <p:cNvSpPr txBox="1"/>
          <p:nvPr/>
        </p:nvSpPr>
        <p:spPr>
          <a:xfrm>
            <a:off x="445061" y="461246"/>
            <a:ext cx="8504728" cy="1577945"/>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US" sz="3000" b="1" dirty="0" smtClean="0">
                <a:solidFill>
                  <a:schemeClr val="bg1"/>
                </a:solidFill>
                <a:latin typeface="Helvetica Neue"/>
                <a:ea typeface="Helvetica Neue"/>
                <a:cs typeface="Helvetica Neue"/>
                <a:sym typeface="Helvetica Neue"/>
              </a:rPr>
              <a:t>What if we used the latest statistical methods on institutional data to support the decision processes around learning?</a:t>
            </a:r>
            <a:endParaRPr lang="en" sz="3000" b="1" dirty="0">
              <a:solidFill>
                <a:schemeClr val="bg1"/>
              </a:solidFill>
              <a:latin typeface="Helvetica Neue"/>
              <a:ea typeface="Helvetica Neue"/>
              <a:cs typeface="Helvetica Neue"/>
              <a:sym typeface="Helvetica Neue"/>
            </a:endParaRPr>
          </a:p>
        </p:txBody>
      </p:sp>
      <p:sp>
        <p:nvSpPr>
          <p:cNvPr id="5" name="Shape 205"/>
          <p:cNvSpPr txBox="1"/>
          <p:nvPr/>
        </p:nvSpPr>
        <p:spPr>
          <a:xfrm>
            <a:off x="4571999" y="24276"/>
            <a:ext cx="3942170" cy="705356"/>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US" sz="3000" b="1" dirty="0" smtClean="0">
                <a:solidFill>
                  <a:schemeClr val="bg1"/>
                </a:solidFill>
                <a:latin typeface="Helvetica Neue"/>
                <a:ea typeface="Helvetica Neue"/>
                <a:cs typeface="Helvetica Neue"/>
                <a:sym typeface="Helvetica Neue"/>
              </a:rPr>
              <a:t>“Machine Learning”</a:t>
            </a:r>
            <a:endParaRPr lang="en" sz="3000" b="1" dirty="0">
              <a:solidFill>
                <a:schemeClr val="bg1"/>
              </a:solidFill>
              <a:latin typeface="Helvetica Neue"/>
              <a:ea typeface="Helvetica Neue"/>
              <a:cs typeface="Helvetica Neue"/>
              <a:sym typeface="Helvetica Neue"/>
            </a:endParaRPr>
          </a:p>
        </p:txBody>
      </p:sp>
      <p:sp>
        <p:nvSpPr>
          <p:cNvPr id="3" name="TextBox 2"/>
          <p:cNvSpPr txBox="1"/>
          <p:nvPr/>
        </p:nvSpPr>
        <p:spPr>
          <a:xfrm rot="20458649">
            <a:off x="1449360" y="741491"/>
            <a:ext cx="1859396" cy="1015663"/>
          </a:xfrm>
          <a:prstGeom prst="rect">
            <a:avLst/>
          </a:prstGeom>
          <a:noFill/>
        </p:spPr>
        <p:txBody>
          <a:bodyPr wrap="square" rtlCol="0">
            <a:spAutoFit/>
          </a:bodyPr>
          <a:lstStyle/>
          <a:p>
            <a:r>
              <a:rPr lang="en-US" sz="6000" b="1" dirty="0" smtClean="0">
                <a:solidFill>
                  <a:srgbClr val="FF0000"/>
                </a:solidFill>
                <a:latin typeface="Cooper Std Black" charset="0"/>
                <a:ea typeface="Cooper Std Black" charset="0"/>
                <a:cs typeface="Cooper Std Black" charset="0"/>
              </a:rPr>
              <a:t>Big</a:t>
            </a:r>
            <a:endParaRPr lang="en-US" sz="6000" b="1" dirty="0">
              <a:solidFill>
                <a:srgbClr val="FF0000"/>
              </a:solidFill>
              <a:latin typeface="Cooper Std Black" charset="0"/>
              <a:ea typeface="Cooper Std Black" charset="0"/>
              <a:cs typeface="Cooper Std Black" charset="0"/>
            </a:endParaRPr>
          </a:p>
        </p:txBody>
      </p:sp>
      <p:sp>
        <p:nvSpPr>
          <p:cNvPr id="8" name="TextBox 7"/>
          <p:cNvSpPr txBox="1"/>
          <p:nvPr/>
        </p:nvSpPr>
        <p:spPr>
          <a:xfrm rot="331478">
            <a:off x="3641664" y="406467"/>
            <a:ext cx="7295117" cy="646331"/>
          </a:xfrm>
          <a:prstGeom prst="rect">
            <a:avLst/>
          </a:prstGeom>
          <a:noFill/>
          <a:ln>
            <a:noFill/>
          </a:ln>
        </p:spPr>
        <p:txBody>
          <a:bodyPr wrap="square" rtlCol="0">
            <a:spAutoFit/>
          </a:bodyPr>
          <a:lstStyle/>
          <a:p>
            <a:r>
              <a:rPr lang="en-US" sz="3600" b="1" dirty="0">
                <a:solidFill>
                  <a:srgbClr val="FF0000"/>
                </a:solidFill>
                <a:latin typeface="Cooper Std Black" charset="0"/>
                <a:ea typeface="Cooper Std Black" charset="0"/>
                <a:cs typeface="Cooper Std Black" charset="0"/>
              </a:rPr>
              <a:t>Artificial Intelligence</a:t>
            </a:r>
          </a:p>
        </p:txBody>
      </p:sp>
    </p:spTree>
    <p:extLst>
      <p:ext uri="{BB962C8B-B14F-4D97-AF65-F5344CB8AC3E}">
        <p14:creationId xmlns:p14="http://schemas.microsoft.com/office/powerpoint/2010/main" val="56992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data_science.png"/>
          <p:cNvPicPr preferRelativeResize="0"/>
          <p:nvPr/>
        </p:nvPicPr>
        <p:blipFill>
          <a:blip r:embed="rId3">
            <a:alphaModFix/>
          </a:blip>
          <a:stretch>
            <a:fillRect/>
          </a:stretch>
        </p:blipFill>
        <p:spPr>
          <a:xfrm>
            <a:off x="0" y="0"/>
            <a:ext cx="9143998" cy="5419648"/>
          </a:xfrm>
          <a:prstGeom prst="rect">
            <a:avLst/>
          </a:prstGeom>
          <a:noFill/>
          <a:ln>
            <a:noFill/>
          </a:ln>
        </p:spPr>
      </p:pic>
      <p:sp>
        <p:nvSpPr>
          <p:cNvPr id="2" name="Rectangle 1"/>
          <p:cNvSpPr/>
          <p:nvPr/>
        </p:nvSpPr>
        <p:spPr>
          <a:xfrm>
            <a:off x="0" y="24276"/>
            <a:ext cx="9143998" cy="3100710"/>
          </a:xfrm>
          <a:prstGeom prst="rect">
            <a:avLst/>
          </a:prstGeom>
          <a:solidFill>
            <a:srgbClr val="20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Shape 205"/>
          <p:cNvSpPr txBox="1"/>
          <p:nvPr/>
        </p:nvSpPr>
        <p:spPr>
          <a:xfrm>
            <a:off x="445061" y="461246"/>
            <a:ext cx="8504728" cy="1577945"/>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US" sz="3000" b="1" dirty="0" smtClean="0">
                <a:solidFill>
                  <a:schemeClr val="bg1"/>
                </a:solidFill>
                <a:latin typeface="Helvetica Neue"/>
                <a:ea typeface="Helvetica Neue"/>
                <a:cs typeface="Helvetica Neue"/>
                <a:sym typeface="Helvetica Neue"/>
              </a:rPr>
              <a:t>What if we used the latest statistical methods on institutional data to support the decision processes around learning?</a:t>
            </a:r>
            <a:endParaRPr lang="en" sz="3000" b="1" dirty="0">
              <a:solidFill>
                <a:schemeClr val="bg1"/>
              </a:solidFill>
              <a:latin typeface="Helvetica Neue"/>
              <a:ea typeface="Helvetica Neue"/>
              <a:cs typeface="Helvetica Neue"/>
              <a:sym typeface="Helvetica Neue"/>
            </a:endParaRPr>
          </a:p>
        </p:txBody>
      </p:sp>
      <p:sp>
        <p:nvSpPr>
          <p:cNvPr id="5" name="Shape 205"/>
          <p:cNvSpPr txBox="1"/>
          <p:nvPr/>
        </p:nvSpPr>
        <p:spPr>
          <a:xfrm>
            <a:off x="4571999" y="24276"/>
            <a:ext cx="3942170" cy="705356"/>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US" sz="3000" b="1" dirty="0" smtClean="0">
                <a:solidFill>
                  <a:schemeClr val="bg1"/>
                </a:solidFill>
                <a:latin typeface="Helvetica Neue"/>
                <a:ea typeface="Helvetica Neue"/>
                <a:cs typeface="Helvetica Neue"/>
                <a:sym typeface="Helvetica Neue"/>
              </a:rPr>
              <a:t>“Machine Learning”</a:t>
            </a:r>
            <a:endParaRPr lang="en" sz="3000" b="1" dirty="0">
              <a:solidFill>
                <a:schemeClr val="bg1"/>
              </a:solidFill>
              <a:latin typeface="Helvetica Neue"/>
              <a:ea typeface="Helvetica Neue"/>
              <a:cs typeface="Helvetica Neue"/>
              <a:sym typeface="Helvetica Neue"/>
            </a:endParaRPr>
          </a:p>
        </p:txBody>
      </p:sp>
      <p:sp>
        <p:nvSpPr>
          <p:cNvPr id="3" name="TextBox 2"/>
          <p:cNvSpPr txBox="1"/>
          <p:nvPr/>
        </p:nvSpPr>
        <p:spPr>
          <a:xfrm rot="20458649">
            <a:off x="1449360" y="741491"/>
            <a:ext cx="1859396" cy="1015663"/>
          </a:xfrm>
          <a:prstGeom prst="rect">
            <a:avLst/>
          </a:prstGeom>
          <a:noFill/>
        </p:spPr>
        <p:txBody>
          <a:bodyPr wrap="square" rtlCol="0">
            <a:spAutoFit/>
          </a:bodyPr>
          <a:lstStyle/>
          <a:p>
            <a:r>
              <a:rPr lang="en-US" sz="6000" b="1" dirty="0" smtClean="0">
                <a:solidFill>
                  <a:srgbClr val="FF0000"/>
                </a:solidFill>
                <a:latin typeface="Cooper Std Black" charset="0"/>
                <a:ea typeface="Cooper Std Black" charset="0"/>
                <a:cs typeface="Cooper Std Black" charset="0"/>
              </a:rPr>
              <a:t>Big</a:t>
            </a:r>
            <a:endParaRPr lang="en-US" sz="6000" b="1" dirty="0">
              <a:solidFill>
                <a:srgbClr val="FF0000"/>
              </a:solidFill>
              <a:latin typeface="Cooper Std Black" charset="0"/>
              <a:ea typeface="Cooper Std Black" charset="0"/>
              <a:cs typeface="Cooper Std Black" charset="0"/>
            </a:endParaRPr>
          </a:p>
        </p:txBody>
      </p:sp>
      <p:sp>
        <p:nvSpPr>
          <p:cNvPr id="8" name="TextBox 7"/>
          <p:cNvSpPr txBox="1"/>
          <p:nvPr/>
        </p:nvSpPr>
        <p:spPr>
          <a:xfrm rot="331478">
            <a:off x="3641664" y="406467"/>
            <a:ext cx="7295117" cy="646331"/>
          </a:xfrm>
          <a:prstGeom prst="rect">
            <a:avLst/>
          </a:prstGeom>
          <a:noFill/>
          <a:ln>
            <a:noFill/>
          </a:ln>
        </p:spPr>
        <p:txBody>
          <a:bodyPr wrap="square" rtlCol="0">
            <a:spAutoFit/>
          </a:bodyPr>
          <a:lstStyle/>
          <a:p>
            <a:r>
              <a:rPr lang="en-US" sz="3600" b="1" dirty="0">
                <a:solidFill>
                  <a:srgbClr val="FF0000"/>
                </a:solidFill>
                <a:latin typeface="Cooper Std Black" charset="0"/>
                <a:ea typeface="Cooper Std Black" charset="0"/>
                <a:cs typeface="Cooper Std Black" charset="0"/>
              </a:rPr>
              <a:t>Artificial Intelligence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9733" y="1989183"/>
            <a:ext cx="3326916" cy="2223054"/>
          </a:xfrm>
          <a:prstGeom prst="rect">
            <a:avLst/>
          </a:prstGeom>
        </p:spPr>
      </p:pic>
    </p:spTree>
    <p:extLst>
      <p:ext uri="{BB962C8B-B14F-4D97-AF65-F5344CB8AC3E}">
        <p14:creationId xmlns:p14="http://schemas.microsoft.com/office/powerpoint/2010/main" val="2034075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data_science.png"/>
          <p:cNvPicPr preferRelativeResize="0"/>
          <p:nvPr/>
        </p:nvPicPr>
        <p:blipFill>
          <a:blip r:embed="rId3">
            <a:alphaModFix/>
          </a:blip>
          <a:stretch>
            <a:fillRect/>
          </a:stretch>
        </p:blipFill>
        <p:spPr>
          <a:xfrm>
            <a:off x="0" y="0"/>
            <a:ext cx="9143998" cy="5419648"/>
          </a:xfrm>
          <a:prstGeom prst="rect">
            <a:avLst/>
          </a:prstGeom>
          <a:noFill/>
          <a:ln>
            <a:noFill/>
          </a:ln>
        </p:spPr>
      </p:pic>
      <p:sp>
        <p:nvSpPr>
          <p:cNvPr id="2" name="Rectangle 1"/>
          <p:cNvSpPr/>
          <p:nvPr/>
        </p:nvSpPr>
        <p:spPr>
          <a:xfrm>
            <a:off x="0" y="24276"/>
            <a:ext cx="9143998" cy="3100710"/>
          </a:xfrm>
          <a:prstGeom prst="rect">
            <a:avLst/>
          </a:prstGeom>
          <a:solidFill>
            <a:srgbClr val="20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Shape 205"/>
          <p:cNvSpPr txBox="1"/>
          <p:nvPr/>
        </p:nvSpPr>
        <p:spPr>
          <a:xfrm>
            <a:off x="445061" y="461246"/>
            <a:ext cx="8504728" cy="1577945"/>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US" sz="3000" b="1" dirty="0" smtClean="0">
                <a:solidFill>
                  <a:schemeClr val="bg1"/>
                </a:solidFill>
                <a:latin typeface="Helvetica Neue"/>
                <a:ea typeface="Helvetica Neue"/>
                <a:cs typeface="Helvetica Neue"/>
                <a:sym typeface="Helvetica Neue"/>
              </a:rPr>
              <a:t>What if we used the latest statistical methods on institutional data to support the decision processes around learning?</a:t>
            </a:r>
            <a:endParaRPr lang="en" sz="3000" b="1" dirty="0">
              <a:solidFill>
                <a:schemeClr val="bg1"/>
              </a:solidFill>
              <a:latin typeface="Helvetica Neue"/>
              <a:ea typeface="Helvetica Neue"/>
              <a:cs typeface="Helvetica Neue"/>
              <a:sym typeface="Helvetica Neue"/>
            </a:endParaRPr>
          </a:p>
        </p:txBody>
      </p:sp>
      <p:sp>
        <p:nvSpPr>
          <p:cNvPr id="5" name="Shape 205"/>
          <p:cNvSpPr txBox="1"/>
          <p:nvPr/>
        </p:nvSpPr>
        <p:spPr>
          <a:xfrm>
            <a:off x="4571999" y="24276"/>
            <a:ext cx="3942170" cy="705356"/>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US" sz="3000" b="1" dirty="0" smtClean="0">
                <a:solidFill>
                  <a:schemeClr val="bg1"/>
                </a:solidFill>
                <a:latin typeface="Helvetica Neue"/>
                <a:ea typeface="Helvetica Neue"/>
                <a:cs typeface="Helvetica Neue"/>
                <a:sym typeface="Helvetica Neue"/>
              </a:rPr>
              <a:t>“Machine Learning”</a:t>
            </a:r>
            <a:endParaRPr lang="en" sz="3000" b="1" dirty="0">
              <a:solidFill>
                <a:schemeClr val="bg1"/>
              </a:solidFill>
              <a:latin typeface="Helvetica Neue"/>
              <a:ea typeface="Helvetica Neue"/>
              <a:cs typeface="Helvetica Neue"/>
              <a:sym typeface="Helvetica Neue"/>
            </a:endParaRPr>
          </a:p>
        </p:txBody>
      </p:sp>
      <p:sp>
        <p:nvSpPr>
          <p:cNvPr id="3" name="TextBox 2"/>
          <p:cNvSpPr txBox="1"/>
          <p:nvPr/>
        </p:nvSpPr>
        <p:spPr>
          <a:xfrm rot="20458649">
            <a:off x="1449360" y="741491"/>
            <a:ext cx="1859396" cy="1015663"/>
          </a:xfrm>
          <a:prstGeom prst="rect">
            <a:avLst/>
          </a:prstGeom>
          <a:noFill/>
        </p:spPr>
        <p:txBody>
          <a:bodyPr wrap="square" rtlCol="0">
            <a:spAutoFit/>
          </a:bodyPr>
          <a:lstStyle/>
          <a:p>
            <a:r>
              <a:rPr lang="en-US" sz="6000" b="1" dirty="0" smtClean="0">
                <a:solidFill>
                  <a:srgbClr val="FF0000"/>
                </a:solidFill>
                <a:latin typeface="Cooper Std Black" charset="0"/>
                <a:ea typeface="Cooper Std Black" charset="0"/>
                <a:cs typeface="Cooper Std Black" charset="0"/>
              </a:rPr>
              <a:t>Big</a:t>
            </a:r>
            <a:endParaRPr lang="en-US" sz="6000" b="1" dirty="0">
              <a:solidFill>
                <a:srgbClr val="FF0000"/>
              </a:solidFill>
              <a:latin typeface="Cooper Std Black" charset="0"/>
              <a:ea typeface="Cooper Std Black" charset="0"/>
              <a:cs typeface="Cooper Std Black" charset="0"/>
            </a:endParaRPr>
          </a:p>
        </p:txBody>
      </p:sp>
      <p:sp>
        <p:nvSpPr>
          <p:cNvPr id="8" name="TextBox 7"/>
          <p:cNvSpPr txBox="1"/>
          <p:nvPr/>
        </p:nvSpPr>
        <p:spPr>
          <a:xfrm rot="331478">
            <a:off x="3641664" y="406467"/>
            <a:ext cx="7295117" cy="646331"/>
          </a:xfrm>
          <a:prstGeom prst="rect">
            <a:avLst/>
          </a:prstGeom>
          <a:noFill/>
          <a:ln>
            <a:noFill/>
          </a:ln>
        </p:spPr>
        <p:txBody>
          <a:bodyPr wrap="square" rtlCol="0">
            <a:spAutoFit/>
          </a:bodyPr>
          <a:lstStyle/>
          <a:p>
            <a:r>
              <a:rPr lang="en-US" sz="3600" b="1" dirty="0">
                <a:solidFill>
                  <a:srgbClr val="FF0000"/>
                </a:solidFill>
                <a:latin typeface="Cooper Std Black" charset="0"/>
                <a:ea typeface="Cooper Std Black" charset="0"/>
                <a:cs typeface="Cooper Std Black" charset="0"/>
              </a:rPr>
              <a:t>Artificial Intelligence</a:t>
            </a:r>
          </a:p>
        </p:txBody>
      </p:sp>
    </p:spTree>
    <p:extLst>
      <p:ext uri="{BB962C8B-B14F-4D97-AF65-F5344CB8AC3E}">
        <p14:creationId xmlns:p14="http://schemas.microsoft.com/office/powerpoint/2010/main" val="474357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data_science.png"/>
          <p:cNvPicPr preferRelativeResize="0"/>
          <p:nvPr/>
        </p:nvPicPr>
        <p:blipFill>
          <a:blip r:embed="rId3">
            <a:alphaModFix/>
          </a:blip>
          <a:stretch>
            <a:fillRect/>
          </a:stretch>
        </p:blipFill>
        <p:spPr>
          <a:xfrm>
            <a:off x="0" y="0"/>
            <a:ext cx="9143998" cy="5419648"/>
          </a:xfrm>
          <a:prstGeom prst="rect">
            <a:avLst/>
          </a:prstGeom>
          <a:noFill/>
          <a:ln>
            <a:noFill/>
          </a:ln>
        </p:spPr>
      </p:pic>
      <p:sp>
        <p:nvSpPr>
          <p:cNvPr id="2" name="Rectangle 1"/>
          <p:cNvSpPr/>
          <p:nvPr/>
        </p:nvSpPr>
        <p:spPr>
          <a:xfrm>
            <a:off x="0" y="24276"/>
            <a:ext cx="9143998" cy="3100710"/>
          </a:xfrm>
          <a:prstGeom prst="rect">
            <a:avLst/>
          </a:prstGeom>
          <a:solidFill>
            <a:srgbClr val="20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Shape 205"/>
          <p:cNvSpPr txBox="1"/>
          <p:nvPr/>
        </p:nvSpPr>
        <p:spPr>
          <a:xfrm>
            <a:off x="445061" y="461246"/>
            <a:ext cx="8504728" cy="1577945"/>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US" sz="3000" b="1" dirty="0" smtClean="0">
                <a:solidFill>
                  <a:schemeClr val="bg1"/>
                </a:solidFill>
                <a:latin typeface="Helvetica Neue"/>
                <a:ea typeface="Helvetica Neue"/>
                <a:cs typeface="Helvetica Neue"/>
                <a:sym typeface="Helvetica Neue"/>
              </a:rPr>
              <a:t>What if we used the latest statistical methods on institutional data to support the decision processes around learning?</a:t>
            </a:r>
            <a:endParaRPr lang="en" sz="3000" b="1" dirty="0">
              <a:solidFill>
                <a:schemeClr val="bg1"/>
              </a:solidFill>
              <a:latin typeface="Helvetica Neue"/>
              <a:ea typeface="Helvetica Neue"/>
              <a:cs typeface="Helvetica Neue"/>
              <a:sym typeface="Helvetica Neue"/>
            </a:endParaRPr>
          </a:p>
        </p:txBody>
      </p:sp>
      <p:sp>
        <p:nvSpPr>
          <p:cNvPr id="10" name="Rectangle 9"/>
          <p:cNvSpPr/>
          <p:nvPr/>
        </p:nvSpPr>
        <p:spPr>
          <a:xfrm>
            <a:off x="3067420" y="1908231"/>
            <a:ext cx="3009157" cy="707886"/>
          </a:xfrm>
          <a:prstGeom prst="rect">
            <a:avLst/>
          </a:prstGeom>
        </p:spPr>
        <p:txBody>
          <a:bodyPr wrap="none">
            <a:spAutoFit/>
          </a:bodyPr>
          <a:lstStyle/>
          <a:p>
            <a:pPr lvl="0" algn="ctr">
              <a:buSzPct val="25000"/>
            </a:pPr>
            <a:r>
              <a:rPr lang="en-US" sz="4000" b="1" dirty="0">
                <a:solidFill>
                  <a:schemeClr val="accent1"/>
                </a:solidFill>
                <a:latin typeface="Helvetica Neue"/>
                <a:ea typeface="Helvetica Neue"/>
                <a:cs typeface="Helvetica Neue"/>
                <a:sym typeface="Helvetica Neue"/>
              </a:rPr>
              <a:t>Great idea! </a:t>
            </a:r>
            <a:endParaRPr lang="en-US" sz="4000" b="1" dirty="0" smtClean="0">
              <a:solidFill>
                <a:schemeClr val="accen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808385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data_science.png"/>
          <p:cNvPicPr preferRelativeResize="0"/>
          <p:nvPr/>
        </p:nvPicPr>
        <p:blipFill>
          <a:blip r:embed="rId3">
            <a:alphaModFix/>
          </a:blip>
          <a:stretch>
            <a:fillRect/>
          </a:stretch>
        </p:blipFill>
        <p:spPr>
          <a:xfrm>
            <a:off x="0" y="0"/>
            <a:ext cx="9143998" cy="5419648"/>
          </a:xfrm>
          <a:prstGeom prst="rect">
            <a:avLst/>
          </a:prstGeom>
          <a:noFill/>
          <a:ln>
            <a:noFill/>
          </a:ln>
        </p:spPr>
      </p:pic>
      <p:sp>
        <p:nvSpPr>
          <p:cNvPr id="2" name="Rectangle 1"/>
          <p:cNvSpPr/>
          <p:nvPr/>
        </p:nvSpPr>
        <p:spPr>
          <a:xfrm>
            <a:off x="0" y="24276"/>
            <a:ext cx="9143998" cy="3100710"/>
          </a:xfrm>
          <a:prstGeom prst="rect">
            <a:avLst/>
          </a:prstGeom>
          <a:solidFill>
            <a:srgbClr val="20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Shape 205"/>
          <p:cNvSpPr txBox="1"/>
          <p:nvPr/>
        </p:nvSpPr>
        <p:spPr>
          <a:xfrm>
            <a:off x="445061" y="461246"/>
            <a:ext cx="8504728" cy="1577945"/>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US" sz="3000" b="1" dirty="0" smtClean="0">
                <a:solidFill>
                  <a:schemeClr val="bg1"/>
                </a:solidFill>
                <a:latin typeface="Helvetica Neue"/>
                <a:ea typeface="Helvetica Neue"/>
                <a:cs typeface="Helvetica Neue"/>
                <a:sym typeface="Helvetica Neue"/>
              </a:rPr>
              <a:t>What if we used the latest statistical methods on institutional data to support the decision processes around learning?</a:t>
            </a:r>
            <a:endParaRPr lang="en" sz="3000" b="1" dirty="0">
              <a:solidFill>
                <a:schemeClr val="bg1"/>
              </a:solidFill>
              <a:latin typeface="Helvetica Neue"/>
              <a:ea typeface="Helvetica Neue"/>
              <a:cs typeface="Helvetica Neue"/>
              <a:sym typeface="Helvetica Neue"/>
            </a:endParaRPr>
          </a:p>
        </p:txBody>
      </p:sp>
      <p:sp>
        <p:nvSpPr>
          <p:cNvPr id="10" name="Rectangle 9"/>
          <p:cNvSpPr/>
          <p:nvPr/>
        </p:nvSpPr>
        <p:spPr>
          <a:xfrm>
            <a:off x="708601" y="1908231"/>
            <a:ext cx="7726795" cy="1323439"/>
          </a:xfrm>
          <a:prstGeom prst="rect">
            <a:avLst/>
          </a:prstGeom>
        </p:spPr>
        <p:txBody>
          <a:bodyPr wrap="none">
            <a:spAutoFit/>
          </a:bodyPr>
          <a:lstStyle/>
          <a:p>
            <a:pPr lvl="0" algn="ctr">
              <a:buSzPct val="25000"/>
            </a:pPr>
            <a:r>
              <a:rPr lang="en-US" sz="4000" b="1" dirty="0">
                <a:solidFill>
                  <a:schemeClr val="accent1"/>
                </a:solidFill>
                <a:latin typeface="Helvetica Neue"/>
                <a:ea typeface="Helvetica Neue"/>
                <a:cs typeface="Helvetica Neue"/>
                <a:sym typeface="Helvetica Neue"/>
              </a:rPr>
              <a:t>Great idea! </a:t>
            </a:r>
            <a:endParaRPr lang="en-US" sz="4000" b="1" dirty="0" smtClean="0">
              <a:solidFill>
                <a:schemeClr val="accent1"/>
              </a:solidFill>
              <a:latin typeface="Helvetica Neue"/>
              <a:ea typeface="Helvetica Neue"/>
              <a:cs typeface="Helvetica Neue"/>
              <a:sym typeface="Helvetica Neue"/>
            </a:endParaRPr>
          </a:p>
          <a:p>
            <a:pPr lvl="0" algn="ctr">
              <a:buSzPct val="25000"/>
            </a:pPr>
            <a:r>
              <a:rPr lang="en-US" sz="4000" b="1" dirty="0" smtClean="0">
                <a:solidFill>
                  <a:schemeClr val="accent1"/>
                </a:solidFill>
                <a:latin typeface="Helvetica Neue"/>
                <a:ea typeface="Helvetica Neue"/>
                <a:cs typeface="Helvetica Neue"/>
                <a:sym typeface="Helvetica Neue"/>
              </a:rPr>
              <a:t>What </a:t>
            </a:r>
            <a:r>
              <a:rPr lang="en-US" sz="4000" b="1" dirty="0">
                <a:solidFill>
                  <a:schemeClr val="accent1"/>
                </a:solidFill>
                <a:latin typeface="Helvetica Neue"/>
                <a:ea typeface="Helvetica Neue"/>
                <a:cs typeface="Helvetica Neue"/>
                <a:sym typeface="Helvetica Neue"/>
              </a:rPr>
              <a:t>could possibly go wrong!</a:t>
            </a:r>
            <a:endParaRPr lang="en" sz="4000" b="1" dirty="0">
              <a:solidFill>
                <a:schemeClr val="accen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08330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3949</TotalTime>
  <Words>2198</Words>
  <Application>Microsoft Macintosh PowerPoint</Application>
  <PresentationFormat>On-screen Show (16:9)</PresentationFormat>
  <Paragraphs>336</Paragraphs>
  <Slides>40</Slides>
  <Notes>34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Calibri</vt:lpstr>
      <vt:lpstr>Cambria Math</vt:lpstr>
      <vt:lpstr>Cooper Std Black</vt:lpstr>
      <vt:lpstr>Courier New</vt:lpstr>
      <vt:lpstr>Helvetica Neue</vt:lpstr>
      <vt:lpstr>Helvetica Neue Light</vt:lpstr>
      <vt:lpstr>Times New Roman</vt:lpstr>
      <vt:lpstr>Arial</vt:lpstr>
      <vt:lpstr>simple-light-2</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Objective: </vt:lpstr>
      <vt:lpstr>Research Objective: </vt:lpstr>
      <vt:lpstr>PowerPoint Presentation</vt:lpstr>
      <vt:lpstr>PowerPoint Presentation</vt:lpstr>
      <vt:lpstr>The Forecast Model</vt:lpstr>
      <vt:lpstr>Data</vt:lpstr>
      <vt:lpstr>PowerPoint Presentation</vt:lpstr>
      <vt:lpstr>Engineered Features</vt:lpstr>
      <vt:lpstr>PowerPoint Presentation</vt:lpstr>
      <vt:lpstr>Course Embeddings</vt:lpstr>
      <vt:lpstr>Effective Course Difficulty Model</vt:lpstr>
      <vt:lpstr>Total Credits vs Effective Schedule Difficulty</vt:lpstr>
      <vt:lpstr>XGBoost: Machine Learning Model</vt:lpstr>
      <vt:lpstr>Forecast Model Accuracy</vt:lpstr>
      <vt:lpstr>Forecast Model Accuracy</vt:lpstr>
      <vt:lpstr>The GPA Scale is Weird</vt:lpstr>
      <vt:lpstr>Forecast Model Accuracy</vt:lpstr>
      <vt:lpstr>Advantages of our Approach over Risk Metrics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Drew Wham</cp:lastModifiedBy>
  <cp:revision>80</cp:revision>
  <cp:lastPrinted>2017-07-10T12:22:44Z</cp:lastPrinted>
  <dcterms:modified xsi:type="dcterms:W3CDTF">2017-10-04T18:42:12Z</dcterms:modified>
</cp:coreProperties>
</file>