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B7EE3-182F-42B6-A201-ECEFF9933F2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0B4E-2D49-4619-BBC9-CE657C965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6D70AC-AEF6-4553-B93F-C2A3721327F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3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274639"/>
            <a:ext cx="9347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1480800" y="6477001"/>
            <a:ext cx="609600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9DCBDD-8993-465E-B7BB-172F62919183}" type="slidenum">
              <a:rPr lang="en-US" sz="1125" b="1">
                <a:solidFill>
                  <a:srgbClr val="FFFFFF">
                    <a:lumMod val="50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25" b="1" dirty="0">
              <a:solidFill>
                <a:srgbClr val="FFFFFF">
                  <a:lumMod val="50000"/>
                </a:srgbClr>
              </a:solidFill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76202"/>
            <a:ext cx="2611120" cy="63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80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06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63"/>
            </a:lvl1pPr>
            <a:lvl2pPr marL="450056" indent="0" algn="ctr">
              <a:buNone/>
              <a:defRPr sz="1969"/>
            </a:lvl2pPr>
            <a:lvl3pPr marL="900113" indent="0" algn="ctr">
              <a:buNone/>
              <a:defRPr sz="1772"/>
            </a:lvl3pPr>
            <a:lvl4pPr marL="1350169" indent="0" algn="ctr">
              <a:buNone/>
              <a:defRPr sz="1575"/>
            </a:lvl4pPr>
            <a:lvl5pPr marL="1800225" indent="0" algn="ctr">
              <a:buNone/>
              <a:defRPr sz="1575"/>
            </a:lvl5pPr>
            <a:lvl6pPr marL="2250281" indent="0" algn="ctr">
              <a:buNone/>
              <a:defRPr sz="1575"/>
            </a:lvl6pPr>
            <a:lvl7pPr marL="2700338" indent="0" algn="ctr">
              <a:buNone/>
              <a:defRPr sz="1575"/>
            </a:lvl7pPr>
            <a:lvl8pPr marL="3150394" indent="0" algn="ctr">
              <a:buNone/>
              <a:defRPr sz="1575"/>
            </a:lvl8pPr>
            <a:lvl9pPr marL="3600450" indent="0" algn="ctr">
              <a:buNone/>
              <a:defRPr sz="1575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ACD7428-C070-4F5E-8AD0-A7F1C1CE1A8D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381EAC5-9ECE-4D14-AE54-BC2E82521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0" y="1371600"/>
            <a:ext cx="12192000" cy="76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5pPr>
      <a:lvl6pPr marL="428625" algn="ctr" rtl="0" fontAlgn="base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6pPr>
      <a:lvl7pPr marL="857250" algn="ctr" rtl="0" fontAlgn="base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7pPr>
      <a:lvl8pPr marL="1285875" algn="ctr" rtl="0" fontAlgn="base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8pPr>
      <a:lvl9pPr marL="1714500" algn="ctr" rtl="0" fontAlgn="base">
        <a:spcBef>
          <a:spcPct val="0"/>
        </a:spcBef>
        <a:spcAft>
          <a:spcPct val="0"/>
        </a:spcAft>
        <a:defRPr sz="4125">
          <a:solidFill>
            <a:srgbClr val="000066"/>
          </a:solidFill>
          <a:latin typeface="Tahoma" pitchFamily="34" charset="0"/>
        </a:defRPr>
      </a:lvl9pPr>
    </p:titleStyle>
    <p:bodyStyle>
      <a:lvl1pPr marL="321469" indent="-321469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rtl="0" eaLnBrk="0" fontAlgn="base" hangingPunct="0">
        <a:spcBef>
          <a:spcPct val="20000"/>
        </a:spcBef>
        <a:spcAft>
          <a:spcPct val="0"/>
        </a:spcAft>
        <a:buChar char="–"/>
        <a:defRPr sz="2625">
          <a:solidFill>
            <a:schemeClr val="tx1"/>
          </a:solidFill>
          <a:latin typeface="+mn-lt"/>
        </a:defRPr>
      </a:lvl2pPr>
      <a:lvl3pPr marL="1071563" indent="-214313" algn="l" rtl="0" eaLnBrk="0" fontAlgn="base" hangingPunct="0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+mn-lt"/>
        </a:defRPr>
      </a:lvl3pPr>
      <a:lvl4pPr marL="1500188" indent="-214313" algn="l" rtl="0" eaLnBrk="0" fontAlgn="base" hangingPunct="0">
        <a:spcBef>
          <a:spcPct val="20000"/>
        </a:spcBef>
        <a:spcAft>
          <a:spcPct val="0"/>
        </a:spcAft>
        <a:buChar char="–"/>
        <a:defRPr sz="1875">
          <a:solidFill>
            <a:schemeClr val="tx1"/>
          </a:solidFill>
          <a:latin typeface="+mn-lt"/>
        </a:defRPr>
      </a:lvl4pPr>
      <a:lvl5pPr marL="1928813" indent="-214313" algn="l" rtl="0" eaLnBrk="0" fontAlgn="base" hangingPunct="0">
        <a:spcBef>
          <a:spcPct val="20000"/>
        </a:spcBef>
        <a:spcAft>
          <a:spcPct val="0"/>
        </a:spcAft>
        <a:buChar char="»"/>
        <a:defRPr sz="1875">
          <a:solidFill>
            <a:schemeClr val="tx1"/>
          </a:solidFill>
          <a:latin typeface="+mn-lt"/>
        </a:defRPr>
      </a:lvl5pPr>
      <a:lvl6pPr marL="2357438" indent="-214313" algn="l" rtl="0" fontAlgn="base">
        <a:spcBef>
          <a:spcPct val="20000"/>
        </a:spcBef>
        <a:spcAft>
          <a:spcPct val="0"/>
        </a:spcAft>
        <a:buChar char="»"/>
        <a:defRPr sz="1875">
          <a:solidFill>
            <a:schemeClr val="tx1"/>
          </a:solidFill>
          <a:latin typeface="+mn-lt"/>
        </a:defRPr>
      </a:lvl6pPr>
      <a:lvl7pPr marL="2786063" indent="-214313" algn="l" rtl="0" fontAlgn="base">
        <a:spcBef>
          <a:spcPct val="20000"/>
        </a:spcBef>
        <a:spcAft>
          <a:spcPct val="0"/>
        </a:spcAft>
        <a:buChar char="»"/>
        <a:defRPr sz="1875">
          <a:solidFill>
            <a:schemeClr val="tx1"/>
          </a:solidFill>
          <a:latin typeface="+mn-lt"/>
        </a:defRPr>
      </a:lvl7pPr>
      <a:lvl8pPr marL="3214688" indent="-214313" algn="l" rtl="0" fontAlgn="base">
        <a:spcBef>
          <a:spcPct val="20000"/>
        </a:spcBef>
        <a:spcAft>
          <a:spcPct val="0"/>
        </a:spcAft>
        <a:buChar char="»"/>
        <a:defRPr sz="1875">
          <a:solidFill>
            <a:schemeClr val="tx1"/>
          </a:solidFill>
          <a:latin typeface="+mn-lt"/>
        </a:defRPr>
      </a:lvl8pPr>
      <a:lvl9pPr marL="3643313" indent="-214313" algn="l" rtl="0" fontAlgn="base">
        <a:spcBef>
          <a:spcPct val="20000"/>
        </a:spcBef>
        <a:spcAft>
          <a:spcPct val="0"/>
        </a:spcAft>
        <a:buChar char="»"/>
        <a:defRPr sz="18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xsede.org/single-sign-on-hub" TargetMode="External"/><Relationship Id="rId2" Type="http://schemas.openxmlformats.org/officeDocument/2006/relationships/hyperlink" Target="http://www.sdsc.edu/support/user_guides/come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dsc.edu/News%20Items/PR100313_comet.html" TargetMode="External"/><Relationship Id="rId4" Type="http://schemas.openxmlformats.org/officeDocument/2006/relationships/hyperlink" Target="https://portal.xsede.org/sdsc-com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131" y="243005"/>
            <a:ext cx="9535219" cy="991503"/>
          </a:xfrm>
          <a:solidFill>
            <a:srgbClr val="000066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Getting Started: XSEDE Comet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0466" y="3879056"/>
            <a:ext cx="8776097" cy="247530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5" descr="NvyShad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9276" y="5404249"/>
            <a:ext cx="3149789" cy="135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445419" y="4305152"/>
            <a:ext cx="8626078" cy="43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756" dirty="0">
                <a:solidFill>
                  <a:schemeClr val="accent4"/>
                </a:solidFill>
              </a:rPr>
              <a:t>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512" y="2084035"/>
            <a:ext cx="8176022" cy="3849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544" dirty="0">
              <a:latin typeface="+mj-lt"/>
              <a:cs typeface="Arial" panose="020B0604020202020204" pitchFamily="34" charset="0"/>
            </a:endParaRPr>
          </a:p>
          <a:p>
            <a:pPr algn="ctr"/>
            <a:endParaRPr lang="en-US" sz="1969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US" sz="1969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Shahzeb Siddiqui - sms5713@psu.edu</a:t>
            </a:r>
          </a:p>
          <a:p>
            <a:pPr algn="ctr"/>
            <a:r>
              <a:rPr lang="en-US" sz="1969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Systems Engineer</a:t>
            </a:r>
          </a:p>
          <a:p>
            <a:pPr algn="ctr"/>
            <a:r>
              <a:rPr lang="en-US" sz="1969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Office: 222A Computer Building</a:t>
            </a:r>
          </a:p>
          <a:p>
            <a:pPr algn="ctr"/>
            <a:r>
              <a:rPr lang="en-US" sz="1969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 of </a:t>
            </a:r>
            <a:r>
              <a:rPr lang="en-US" sz="1969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CyberScience</a:t>
            </a:r>
            <a:endParaRPr lang="en-US" sz="1969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969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969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r>
              <a:rPr lang="en-US" sz="1969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1969" baseline="30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969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969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 </a:t>
            </a:r>
          </a:p>
          <a:p>
            <a:pPr algn="ctr"/>
            <a:endParaRPr lang="en-US" sz="1969" dirty="0">
              <a:latin typeface="+mj-lt"/>
              <a:cs typeface="Arial" panose="020B0604020202020204" pitchFamily="34" charset="0"/>
            </a:endParaRPr>
          </a:p>
          <a:p>
            <a:pPr algn="ctr"/>
            <a:endParaRPr lang="en-US" sz="3544" dirty="0">
              <a:latin typeface="+mj-lt"/>
              <a:cs typeface="Arial" panose="020B0604020202020204" pitchFamily="34" charset="0"/>
            </a:endParaRPr>
          </a:p>
          <a:p>
            <a:pPr algn="ctr"/>
            <a:endParaRPr lang="en-US" sz="3544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jobs on Comet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Comet uses the </a:t>
            </a:r>
            <a:r>
              <a:rPr lang="en-US" b="1" dirty="0" smtClean="0"/>
              <a:t>S</a:t>
            </a:r>
            <a:r>
              <a:rPr lang="en-US" dirty="0" smtClean="0"/>
              <a:t>imple </a:t>
            </a:r>
            <a:r>
              <a:rPr lang="en-US" b="1" dirty="0" smtClean="0"/>
              <a:t>L</a:t>
            </a:r>
            <a:r>
              <a:rPr lang="en-US" dirty="0" smtClean="0"/>
              <a:t>inux </a:t>
            </a:r>
            <a:r>
              <a:rPr lang="en-US" b="1" dirty="0" smtClean="0"/>
              <a:t>U</a:t>
            </a:r>
            <a:r>
              <a:rPr lang="en-US" dirty="0" smtClean="0"/>
              <a:t>tility for </a:t>
            </a:r>
            <a:r>
              <a:rPr lang="en-US" b="1" dirty="0" smtClean="0"/>
              <a:t>R</a:t>
            </a:r>
            <a:r>
              <a:rPr lang="en-US" dirty="0" smtClean="0"/>
              <a:t>esource </a:t>
            </a:r>
            <a:r>
              <a:rPr lang="en-US" b="1" dirty="0" smtClean="0"/>
              <a:t>M</a:t>
            </a:r>
            <a:r>
              <a:rPr lang="en-US" dirty="0" smtClean="0"/>
              <a:t>anagement (SLURM) batch environment for running job in batch mode.</a:t>
            </a:r>
          </a:p>
          <a:p>
            <a:r>
              <a:rPr lang="en-US" dirty="0" err="1" smtClean="0"/>
              <a:t>sbatch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jobscript</a:t>
            </a:r>
            <a:r>
              <a:rPr lang="en-US" dirty="0" smtClean="0"/>
              <a:t>&gt;: Submit Job</a:t>
            </a:r>
          </a:p>
          <a:p>
            <a:r>
              <a:rPr lang="en-US" dirty="0" err="1"/>
              <a:t>squeue</a:t>
            </a:r>
            <a:r>
              <a:rPr lang="en-US" dirty="0"/>
              <a:t> –u user1: view all jobs by user1</a:t>
            </a:r>
          </a:p>
          <a:p>
            <a:r>
              <a:rPr lang="en-US" dirty="0" err="1"/>
              <a:t>scancel</a:t>
            </a:r>
            <a:r>
              <a:rPr lang="en-US" dirty="0"/>
              <a:t> &lt;</a:t>
            </a:r>
            <a:r>
              <a:rPr lang="en-US" dirty="0" err="1"/>
              <a:t>jobid</a:t>
            </a:r>
            <a:r>
              <a:rPr lang="en-US" dirty="0"/>
              <a:t>&gt;: Cancel a </a:t>
            </a:r>
            <a:r>
              <a:rPr lang="en-US" dirty="0" smtClean="0"/>
              <a:t>job</a:t>
            </a:r>
          </a:p>
          <a:p>
            <a:r>
              <a:rPr lang="en-US" dirty="0" smtClean="0"/>
              <a:t>Comet has three queues to run your job: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36" y="5427375"/>
            <a:ext cx="6120224" cy="113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Job Script for MPI and </a:t>
            </a:r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6366" y="2112134"/>
            <a:ext cx="5306096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#!/bin/bash </a:t>
            </a: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#SBATCH --job-name="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hellompi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" </a:t>
            </a: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#SBATCH --output="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hellompi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.%j.%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N.out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" #SBATCH --partition=compute </a:t>
            </a: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#SBATCH --nodes=2 </a:t>
            </a: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#SBATCH --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ntasks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-per-node=24 </a:t>
            </a: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#SBATCH --export=ALL </a:t>
            </a: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#SBATCH -t 01:30:00 </a:t>
            </a:r>
          </a:p>
          <a:p>
            <a:pPr lvl="0"/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latin typeface="Arial Unicode MS" panose="020B0604020202020204" pitchFamily="34" charset="-128"/>
            </a:endParaRP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#This job runs with 2 nodes, 24 cores per node for a total of 48 cores. </a:t>
            </a:r>
          </a:p>
          <a:p>
            <a:pPr lvl="0"/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latin typeface="Arial Unicode MS" panose="020B0604020202020204" pitchFamily="34" charset="-128"/>
            </a:endParaRPr>
          </a:p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#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ibrun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 in verbose mode will give binding detail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ibrun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 -v ../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hello_mpi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9893" y="2125014"/>
            <a:ext cx="534473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#!/bin/bash</a:t>
            </a:r>
          </a:p>
          <a:p>
            <a:r>
              <a:rPr lang="en-US" dirty="0" smtClean="0"/>
              <a:t>#SBATCH --job-name="</a:t>
            </a:r>
            <a:r>
              <a:rPr lang="en-US" dirty="0" err="1" smtClean="0"/>
              <a:t>hell_openmp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#SBATCH --output="hello_</a:t>
            </a:r>
            <a:r>
              <a:rPr lang="en-US" dirty="0" err="1" smtClean="0"/>
              <a:t>openmp</a:t>
            </a:r>
            <a:r>
              <a:rPr lang="en-US" dirty="0" smtClean="0"/>
              <a:t>.%j.%</a:t>
            </a:r>
            <a:r>
              <a:rPr lang="en-US" dirty="0" err="1" smtClean="0"/>
              <a:t>N.out</a:t>
            </a:r>
            <a:r>
              <a:rPr lang="en-US" dirty="0" smtClean="0"/>
              <a:t>"</a:t>
            </a:r>
          </a:p>
          <a:p>
            <a:r>
              <a:rPr lang="en-US" dirty="0" smtClean="0"/>
              <a:t>#SBATCH --partition=compute</a:t>
            </a:r>
          </a:p>
          <a:p>
            <a:r>
              <a:rPr lang="en-US" dirty="0" smtClean="0"/>
              <a:t>#SBATCH --nodes=1</a:t>
            </a:r>
          </a:p>
          <a:p>
            <a:r>
              <a:rPr lang="en-US" dirty="0" smtClean="0"/>
              <a:t>#SBATCH --</a:t>
            </a:r>
            <a:r>
              <a:rPr lang="en-US" dirty="0" err="1" smtClean="0"/>
              <a:t>ntasks</a:t>
            </a:r>
            <a:r>
              <a:rPr lang="en-US" dirty="0" smtClean="0"/>
              <a:t>-per-node=24</a:t>
            </a:r>
          </a:p>
          <a:p>
            <a:r>
              <a:rPr lang="en-US" dirty="0" smtClean="0"/>
              <a:t>#SBATCH --export=ALL</a:t>
            </a:r>
          </a:p>
          <a:p>
            <a:r>
              <a:rPr lang="en-US" dirty="0" smtClean="0"/>
              <a:t>#SBATCH -t 01:30:00</a:t>
            </a:r>
          </a:p>
          <a:p>
            <a:endParaRPr lang="en-US" dirty="0" smtClean="0"/>
          </a:p>
          <a:p>
            <a:r>
              <a:rPr lang="en-US" dirty="0" smtClean="0"/>
              <a:t>#SET the number of </a:t>
            </a:r>
            <a:r>
              <a:rPr lang="en-US" dirty="0" err="1" smtClean="0"/>
              <a:t>openmp</a:t>
            </a:r>
            <a:r>
              <a:rPr lang="en-US" dirty="0" smtClean="0"/>
              <a:t> threads</a:t>
            </a:r>
          </a:p>
          <a:p>
            <a:r>
              <a:rPr lang="en-US" dirty="0" smtClean="0"/>
              <a:t>export OMP_NUM_THREADS=24</a:t>
            </a:r>
          </a:p>
          <a:p>
            <a:endParaRPr lang="en-US" dirty="0" smtClean="0"/>
          </a:p>
          <a:p>
            <a:r>
              <a:rPr lang="en-US" dirty="0" smtClean="0"/>
              <a:t>#Run the job using </a:t>
            </a:r>
            <a:r>
              <a:rPr lang="en-US" dirty="0" err="1" smtClean="0"/>
              <a:t>mpirun_rsh</a:t>
            </a:r>
            <a:endParaRPr lang="en-US" dirty="0" smtClean="0"/>
          </a:p>
          <a:p>
            <a:r>
              <a:rPr lang="en-US" dirty="0" smtClean="0"/>
              <a:t>./</a:t>
            </a:r>
            <a:r>
              <a:rPr lang="en-US" dirty="0" err="1" smtClean="0"/>
              <a:t>hello_openmp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2499" y="1578875"/>
            <a:ext cx="429631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MPI Job-script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71306" y="1485378"/>
            <a:ext cx="429631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OpenMP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Job-script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5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Overview on Comet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SSD: 250GB of SSD per compute node that can be accessible during job execution in the directory local to each compute node: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/scratch/$USER/$SLURM_JOB_ID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/oasis/scratch/comet/$USER/</a:t>
            </a:r>
            <a:r>
              <a:rPr lang="en-US" dirty="0" err="1" smtClean="0"/>
              <a:t>temp_project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Parallel </a:t>
            </a:r>
            <a:r>
              <a:rPr lang="en-US" dirty="0" err="1" smtClean="0"/>
              <a:t>Lustre</a:t>
            </a:r>
            <a:r>
              <a:rPr lang="en-US" dirty="0" smtClean="0"/>
              <a:t> </a:t>
            </a:r>
            <a:r>
              <a:rPr lang="en-US" dirty="0" err="1" smtClean="0"/>
              <a:t>Filesystem</a:t>
            </a:r>
            <a:r>
              <a:rPr lang="en-US" dirty="0" smtClean="0"/>
              <a:t>: 7PB of 200GB/sec performance storage and 6PB of 100GB/sec durable storage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/oasis/projects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0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www.sdsc.edu/support/user_guides/comet.html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portal.xsede.org/single-sign-on-hub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portal.xsede.org/sdsc-comet</a:t>
            </a:r>
            <a:endParaRPr lang="en-US" dirty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www.sdsc.edu/News%20Items/PR100313_comet.html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2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Comet is one of the XSEDE cluster designed by Dell and SDSC that delivers 2.0 PFLOPS of performance. </a:t>
            </a:r>
          </a:p>
          <a:p>
            <a:r>
              <a:rPr lang="en-US" dirty="0" smtClean="0"/>
              <a:t>The system was available on XSEDE early 2015</a:t>
            </a:r>
          </a:p>
          <a:p>
            <a:r>
              <a:rPr lang="en-US" dirty="0" smtClean="0"/>
              <a:t>Features include: next gen processor with AVX2, </a:t>
            </a:r>
            <a:r>
              <a:rPr lang="en-US" dirty="0" err="1" smtClean="0"/>
              <a:t>Mellanox</a:t>
            </a:r>
            <a:r>
              <a:rPr lang="en-US" dirty="0" smtClean="0"/>
              <a:t> FDR </a:t>
            </a:r>
            <a:r>
              <a:rPr lang="en-US" dirty="0" err="1" smtClean="0"/>
              <a:t>InfiniBand</a:t>
            </a:r>
            <a:r>
              <a:rPr lang="en-US" dirty="0" smtClean="0"/>
              <a:t> interconnect, and Aeon storage</a:t>
            </a:r>
          </a:p>
          <a:p>
            <a:r>
              <a:rPr lang="en-US" dirty="0" smtClean="0"/>
              <a:t>San Diego Supercomputer Center (SDSC) at University of California was awarded $12 million grant from NSF to build a </a:t>
            </a:r>
            <a:r>
              <a:rPr lang="en-US" dirty="0" err="1" smtClean="0"/>
              <a:t>petascale</a:t>
            </a:r>
            <a:r>
              <a:rPr lang="en-US" dirty="0" smtClean="0"/>
              <a:t> supercomputer Comet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Specification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3122" y="1752600"/>
            <a:ext cx="3038475" cy="247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84" y="1752600"/>
            <a:ext cx="3086100" cy="2466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4072" y="2000250"/>
            <a:ext cx="3057525" cy="1562100"/>
          </a:xfrm>
          <a:prstGeom prst="rect">
            <a:avLst/>
          </a:prstGeom>
        </p:spPr>
      </p:pic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69331" y="1752600"/>
            <a:ext cx="30384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9331" y="2000250"/>
            <a:ext cx="3057525" cy="1390650"/>
          </a:xfrm>
          <a:prstGeom prst="rect">
            <a:avLst/>
          </a:prstGeom>
        </p:spPr>
      </p:pic>
      <p:pic>
        <p:nvPicPr>
          <p:cNvPr id="12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2796" y="4554536"/>
            <a:ext cx="30384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94072" y="4554536"/>
            <a:ext cx="30384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69330" y="4554536"/>
            <a:ext cx="30384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696" y="4802186"/>
            <a:ext cx="3076575" cy="13906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4071" y="4793454"/>
            <a:ext cx="3057525" cy="990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50280" y="4793454"/>
            <a:ext cx="30575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OS: CentOS</a:t>
            </a:r>
          </a:p>
          <a:p>
            <a:r>
              <a:rPr lang="en-US" dirty="0" smtClean="0"/>
              <a:t>Cluster Management: Rocks</a:t>
            </a:r>
          </a:p>
          <a:p>
            <a:r>
              <a:rPr lang="en-US" dirty="0" smtClean="0"/>
              <a:t>File System: NFS, </a:t>
            </a:r>
            <a:r>
              <a:rPr lang="en-US" dirty="0" err="1" smtClean="0"/>
              <a:t>Lustre</a:t>
            </a:r>
            <a:endParaRPr lang="en-US" dirty="0" smtClean="0"/>
          </a:p>
          <a:p>
            <a:r>
              <a:rPr lang="en-US" dirty="0" smtClean="0"/>
              <a:t>Scheduler: SLURM</a:t>
            </a:r>
          </a:p>
          <a:p>
            <a:r>
              <a:rPr lang="en-US" dirty="0" smtClean="0"/>
              <a:t>User Environment: Modules</a:t>
            </a:r>
          </a:p>
          <a:p>
            <a:r>
              <a:rPr lang="en-US" dirty="0" smtClean="0"/>
              <a:t>Compilers: Intel, PGI Fortran/C/C++</a:t>
            </a:r>
          </a:p>
          <a:p>
            <a:r>
              <a:rPr lang="en-US" dirty="0" smtClean="0"/>
              <a:t>MPI: Intel MPI, MVAPICH, </a:t>
            </a:r>
            <a:r>
              <a:rPr lang="en-US" dirty="0" err="1" smtClean="0"/>
              <a:t>OpenMPI</a:t>
            </a:r>
            <a:endParaRPr lang="en-US" dirty="0" smtClean="0"/>
          </a:p>
          <a:p>
            <a:r>
              <a:rPr lang="en-US" dirty="0" smtClean="0"/>
              <a:t>Debugger: DDT</a:t>
            </a:r>
          </a:p>
          <a:p>
            <a:r>
              <a:rPr lang="en-US" dirty="0" smtClean="0"/>
              <a:t>Performance IPM, </a:t>
            </a:r>
            <a:r>
              <a:rPr lang="en-US" dirty="0" err="1" smtClean="0"/>
              <a:t>mpiP</a:t>
            </a:r>
            <a:r>
              <a:rPr lang="en-US" dirty="0" smtClean="0"/>
              <a:t>, PAPI, TAU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Comet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Requirement:</a:t>
            </a:r>
          </a:p>
          <a:p>
            <a:pPr lvl="1"/>
            <a:r>
              <a:rPr lang="en-US" sz="2000" dirty="0" smtClean="0"/>
              <a:t>XSEDE account</a:t>
            </a:r>
          </a:p>
          <a:p>
            <a:pPr lvl="1"/>
            <a:r>
              <a:rPr lang="en-US" sz="2000" dirty="0" smtClean="0"/>
              <a:t>Submit proposal through XSEDE Allocation Request System</a:t>
            </a:r>
            <a:endParaRPr lang="en-US" sz="2000" dirty="0"/>
          </a:p>
          <a:p>
            <a:r>
              <a:rPr lang="en-US" sz="2400" dirty="0" smtClean="0"/>
              <a:t>Hostname: comet.sdsc.xsede.org</a:t>
            </a:r>
          </a:p>
          <a:p>
            <a:r>
              <a:rPr lang="en-US" sz="2400" dirty="0" smtClean="0"/>
              <a:t>Comet supports Single Sign On (SSO) through XSEDE User portal</a:t>
            </a:r>
          </a:p>
          <a:p>
            <a:r>
              <a:rPr lang="en-US" sz="2400" dirty="0" smtClean="0"/>
              <a:t>XSEDE SSO is a single point of entry to all XSEDE systems</a:t>
            </a:r>
          </a:p>
          <a:p>
            <a:r>
              <a:rPr lang="en-US" sz="2400" dirty="0" smtClean="0"/>
              <a:t>To login to XSEDE portal</a:t>
            </a:r>
          </a:p>
          <a:p>
            <a:pPr lvl="1"/>
            <a:r>
              <a:rPr lang="en-US" sz="2000" dirty="0" err="1" smtClean="0"/>
              <a:t>ssh</a:t>
            </a:r>
            <a:r>
              <a:rPr lang="en-US" sz="2000" dirty="0" smtClean="0"/>
              <a:t> &lt;</a:t>
            </a:r>
            <a:r>
              <a:rPr lang="en-US" sz="2000" dirty="0" err="1" smtClean="0"/>
              <a:t>xsede</a:t>
            </a:r>
            <a:r>
              <a:rPr lang="en-US" sz="2000" dirty="0" smtClean="0"/>
              <a:t>-id&gt;@login.xsede.org</a:t>
            </a:r>
          </a:p>
          <a:p>
            <a:pPr lvl="1"/>
            <a:r>
              <a:rPr lang="en-US" sz="2000" dirty="0" smtClean="0"/>
              <a:t>To access comet from XSEDE portal</a:t>
            </a:r>
          </a:p>
          <a:p>
            <a:pPr lvl="2"/>
            <a:r>
              <a:rPr lang="en-US" sz="1625" dirty="0" err="1"/>
              <a:t>gsissh</a:t>
            </a:r>
            <a:r>
              <a:rPr lang="en-US" sz="1625" dirty="0"/>
              <a:t> –p 2222 </a:t>
            </a:r>
            <a:r>
              <a:rPr lang="en-US" sz="1625" dirty="0" smtClean="0"/>
              <a:t>comet.sdsc.xsede.org</a:t>
            </a:r>
          </a:p>
          <a:p>
            <a:r>
              <a:rPr lang="en-US" sz="2400" dirty="0" smtClean="0"/>
              <a:t>There are four login nodes when you access Comet: comet-ln[1-4].sdsc.edu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Module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 Module provides a method for dynamically changing the shell environment to use different software </a:t>
            </a:r>
          </a:p>
          <a:p>
            <a:r>
              <a:rPr lang="en-US" dirty="0" smtClean="0"/>
              <a:t>Few default modules are loaded at login including MVAPICH implementation of MPI and Intel compiler</a:t>
            </a:r>
          </a:p>
          <a:p>
            <a:r>
              <a:rPr lang="en-US" dirty="0" smtClean="0"/>
              <a:t>Its recommended to use MVAPICH and Intel Compiler for running MPI-based application to achieve the best performance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Command 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7481" y="1926452"/>
            <a:ext cx="10015014" cy="39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Management &amp; Charging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jobs run on XSEDE system must be charged to a project. To view a list of authorized projects you have access to use the </a:t>
            </a:r>
            <a:r>
              <a:rPr lang="en-US" dirty="0" err="1" smtClean="0"/>
              <a:t>show_accounts</a:t>
            </a:r>
            <a:r>
              <a:rPr lang="en-US" dirty="0" smtClean="0"/>
              <a:t> command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Charging: The charge unit measure for XSEDE systems is SU (Service Unit) which corresponds to one compute core for one hour. A job that requires 24 cores for 1 hour versus 1 core for 24hours will be charged the same 24 SU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3353794"/>
            <a:ext cx="7006305" cy="132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with Intel, GCC, and PGI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4142" y="2233880"/>
            <a:ext cx="3400425" cy="1438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2281505"/>
            <a:ext cx="3067050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4984" y="2281505"/>
            <a:ext cx="2724150" cy="13906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25946" y="1649105"/>
            <a:ext cx="10146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3688" y="1649104"/>
            <a:ext cx="8386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PGI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73294" y="1649103"/>
            <a:ext cx="9525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GCC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4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602</Words>
  <Application>Microsoft Office PowerPoint</Application>
  <PresentationFormat>Widescreen</PresentationFormat>
  <Paragraphs>101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Calibri</vt:lpstr>
      <vt:lpstr>Tahoma</vt:lpstr>
      <vt:lpstr>1_Custom Design</vt:lpstr>
      <vt:lpstr>Getting Started: XSEDE Comet </vt:lpstr>
      <vt:lpstr>System Overview</vt:lpstr>
      <vt:lpstr>System Specification</vt:lpstr>
      <vt:lpstr>Software Environment</vt:lpstr>
      <vt:lpstr>Accessing Comet </vt:lpstr>
      <vt:lpstr>Environment Module </vt:lpstr>
      <vt:lpstr>Module Command Options</vt:lpstr>
      <vt:lpstr>Account Management &amp; Charging</vt:lpstr>
      <vt:lpstr>Compiling with Intel, GCC, and PGI</vt:lpstr>
      <vt:lpstr>Running jobs on Comet</vt:lpstr>
      <vt:lpstr>Sample Job Script for MPI and OpenMP</vt:lpstr>
      <vt:lpstr>Storage Overview on Comet 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Started: XSEDE Comet</dc:title>
  <dc:creator>Shahzeb Siddiqui</dc:creator>
  <cp:lastModifiedBy>Ben</cp:lastModifiedBy>
  <cp:revision>19</cp:revision>
  <dcterms:created xsi:type="dcterms:W3CDTF">2015-05-05T16:17:10Z</dcterms:created>
  <dcterms:modified xsi:type="dcterms:W3CDTF">2016-02-19T17:41:15Z</dcterms:modified>
</cp:coreProperties>
</file>